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962C0-795C-4E85-AD8C-34A28677431B}">
  <a:tblStyle styleId="{137962C0-795C-4E85-AD8C-34A2867743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41" autoAdjust="0"/>
  </p:normalViewPr>
  <p:slideViewPr>
    <p:cSldViewPr snapToGrid="0">
      <p:cViewPr varScale="1">
        <p:scale>
          <a:sx n="113" d="100"/>
          <a:sy n="113" d="100"/>
        </p:scale>
        <p:origin x="1554" y="102"/>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422dc4ca4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422dc4ca4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 partir de este primer análisis decidimos crear una nueva variable derivada binaria que representa la riqueza de la familia del estudiante done a una familia adinerada es aquella donde los progenitores tienen al menos un grado, han hecho el examen de preparación y no hacen uso de las ayudas de comedor. Además definiremos a una familia empobrecida al caso contrario.</a:t>
            </a:r>
            <a:endParaRPr/>
          </a:p>
          <a:p>
            <a:pPr marL="0" lvl="0" indent="0" algn="l" rtl="0">
              <a:spcBef>
                <a:spcPts val="0"/>
              </a:spcBef>
              <a:spcAft>
                <a:spcPts val="0"/>
              </a:spcAft>
              <a:buNone/>
            </a:pPr>
            <a:r>
              <a:rPr lang="es"/>
              <a:t>Con esta nueva variable vemos como la diferencia en la nota promedia de las tres competencias se acentúa más que con las variables anteriores, especialmente en el writing score. Hubiera sido muy interesante conocer el atributo centro educativo para comprobar si esta diferencia de nota ocurre si comparamos instituciones públicas y privadas por separado.</a:t>
            </a:r>
            <a:endParaRPr/>
          </a:p>
          <a:p>
            <a:pPr marL="0" lvl="0" indent="0" algn="l" rtl="0">
              <a:spcBef>
                <a:spcPts val="0"/>
              </a:spcBef>
              <a:spcAft>
                <a:spcPts val="0"/>
              </a:spcAft>
              <a:buNone/>
            </a:pPr>
            <a:endParaRPr/>
          </a:p>
          <a:p>
            <a:pPr marL="0" lvl="0" indent="0" algn="l" rtl="0">
              <a:spcBef>
                <a:spcPts val="0"/>
              </a:spcBef>
              <a:spcAft>
                <a:spcPts val="0"/>
              </a:spcAft>
              <a:buNone/>
            </a:pPr>
            <a:r>
              <a:rPr lang="es"/>
              <a:t>A continuación hemos realizado un análisis en profundidad del dataset, cabe destacar que hemos entrenado una amplia variedad de modelos, pero como el tiempo de presentación es limitado, solo hablaremos de los más relevantes, aun así, si os quedáis con ganas de más al final de la presentación dejaremos el enlace a nuestro repositorio de código para que podáis echarle un ojo.</a:t>
            </a:r>
            <a:endParaRPr/>
          </a:p>
          <a:p>
            <a:pPr marL="0" lvl="0" indent="0" algn="l" rtl="0">
              <a:spcBef>
                <a:spcPts val="0"/>
              </a:spcBef>
              <a:spcAft>
                <a:spcPts val="0"/>
              </a:spcAft>
              <a:buNone/>
            </a:pPr>
            <a:r>
              <a:rPr lang="es"/>
              <a:t>Dicho esto, comenzaremos realizando aprendizaje supervisado, concretamente, comenzaremos haciendo predicciones mediante regresión.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422dc4ca4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422dc4ca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Comenzaremos los modelos de </a:t>
            </a:r>
            <a:r>
              <a:rPr lang="es" b="1"/>
              <a:t>aprendizaje supervisado</a:t>
            </a:r>
            <a:r>
              <a:rPr lang="es"/>
              <a:t> realizando los </a:t>
            </a:r>
            <a:r>
              <a:rPr lang="es" b="1"/>
              <a:t>modelos predictivos</a:t>
            </a:r>
            <a:r>
              <a:rPr lang="es"/>
              <a:t>, en concreto vamos a intentar predecir las variables numéricas de nuestro dataset, que recordemos que eran </a:t>
            </a:r>
            <a:r>
              <a:rPr lang="es" b="1"/>
              <a:t>math score, reading score y writing score</a:t>
            </a:r>
            <a:r>
              <a:rPr lang="es"/>
              <a:t>. Antes de comenzar con los modelos, cabe destacar que todos los modelos son validados mediante </a:t>
            </a:r>
            <a:r>
              <a:rPr lang="es" b="1"/>
              <a:t>cross validation. (</a:t>
            </a:r>
            <a:r>
              <a:rPr lang="es"/>
              <a:t>si vamos bien de tiempo se puede explicar como es la validación cruzada y los valores de K que estamos usando</a:t>
            </a:r>
            <a:r>
              <a:rPr lang="es" b="1"/>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422dc4ca4_2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422dc4ca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Vamos a estudiar los siguientes casos de regresión lineal: a la izquierda vemos una gráfica donde estamos prediciendo la puntuación en lectura y a la derecha la puntuación en matemáticas. Esta predicción la hacemos seleccionando estos atributos y comparándolos con el resto, siendo cada uno de ellos: lectura, matemáticas y escritura. Como vemos en las gráficas, las predicciones se ajustan correctamente al valor real, luego nuestro modelo tiene una alta confianza. Esto también lo podemos comprobar viendo el valor de Multiple R-squared, el cual cuanto más se acerque a 1, mejor será nuestro modelo. En este caso, tenemos para el de lectura un Multiple R-squared de 0.9187 y para el de matemáticas uno de 0.674, que no es un valor tan bueno como el anterior, pero es aceptable. En cuanto al entrenamiento, validamos con cross validation y usamos repeatedcv en el train control para crear instancias de testeo para el proceso de entrenamiento.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422dc4ca4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422dc4ca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esta gráfica de regresión para el caso de escritura, vemos que el ajuste de la predicción del modelo también ha sido bueno y es así ya que nuestro R2 nos ha dado un valor de 0.9127. En cuanto a los parámetros de entrenamiento se ha usado lo mismo que en el caso anterior.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422dc4ca4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422dc4ca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422dc4ca4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422dc4ca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Tras el análisis predictivo, y para intentar exprimir al máximo nuestro dataset, nos hemos planteado realizar una</a:t>
            </a:r>
            <a:r>
              <a:rPr lang="es" b="1"/>
              <a:t> clasificación</a:t>
            </a:r>
            <a:r>
              <a:rPr lang="es"/>
              <a:t>, para ello, hemos realizado un cambio de paradigma y pasamos de intentar predecir las notas del alumno a intentar clasificarlo en función de si ha hecho el </a:t>
            </a:r>
            <a:r>
              <a:rPr lang="es" b="1"/>
              <a:t>examen preparatorio </a:t>
            </a:r>
            <a:r>
              <a:rPr lang="es"/>
              <a:t>o no. Para ello hemos entrenado 3 modelos clasificadores: </a:t>
            </a:r>
            <a:r>
              <a:rPr lang="es" b="1"/>
              <a:t>random forest</a:t>
            </a:r>
            <a:r>
              <a:rPr lang="es"/>
              <a:t>, </a:t>
            </a:r>
            <a:r>
              <a:rPr lang="es" b="1"/>
              <a:t>support vector machine</a:t>
            </a:r>
            <a:r>
              <a:rPr lang="es"/>
              <a:t> y </a:t>
            </a:r>
            <a:r>
              <a:rPr lang="es" b="1"/>
              <a:t>xgboost</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422dc4ca4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422dc4ca4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Comenzaremos por </a:t>
            </a:r>
            <a:r>
              <a:rPr lang="es" sz="1050" b="1">
                <a:solidFill>
                  <a:srgbClr val="202122"/>
                </a:solidFill>
                <a:highlight>
                  <a:srgbClr val="FFFFFF"/>
                </a:highlight>
              </a:rPr>
              <a:t>Random forest</a:t>
            </a:r>
            <a:r>
              <a:rPr lang="es" sz="1050">
                <a:solidFill>
                  <a:srgbClr val="202122"/>
                </a:solidFill>
                <a:highlight>
                  <a:srgbClr val="FFFFFF"/>
                </a:highlight>
              </a:rPr>
              <a:t> el cual consiste en una combinación de árboles predictores de forma que cada árbol depende de los valores de un vector aleatorio probado independientemente y con la misma distribución para cada uno de estos. Es una modificación sustancial de </a:t>
            </a:r>
            <a:r>
              <a:rPr lang="es" sz="1050" b="1">
                <a:solidFill>
                  <a:srgbClr val="202122"/>
                </a:solidFill>
                <a:highlight>
                  <a:srgbClr val="FFFFFF"/>
                </a:highlight>
              </a:rPr>
              <a:t>bagging</a:t>
            </a:r>
            <a:r>
              <a:rPr lang="es" sz="1050">
                <a:solidFill>
                  <a:srgbClr val="202122"/>
                </a:solidFill>
                <a:highlight>
                  <a:srgbClr val="FFFFFF"/>
                </a:highlight>
              </a:rPr>
              <a:t> que construye una larga colección de árboles no correlacionados y luego los promedia.</a:t>
            </a:r>
            <a:endParaRPr sz="1050">
              <a:solidFill>
                <a:srgbClr val="202122"/>
              </a:solidFill>
              <a:highlight>
                <a:srgbClr val="FFFFFF"/>
              </a:highlight>
            </a:endParaRPr>
          </a:p>
          <a:p>
            <a:pPr marL="0" lvl="0" indent="0" algn="l" rtl="0">
              <a:spcBef>
                <a:spcPts val="0"/>
              </a:spcBef>
              <a:spcAft>
                <a:spcPts val="0"/>
              </a:spcAft>
              <a:buNone/>
            </a:pPr>
            <a:r>
              <a:rPr lang="es" sz="1050">
                <a:solidFill>
                  <a:srgbClr val="202122"/>
                </a:solidFill>
                <a:highlight>
                  <a:srgbClr val="FFFFFF"/>
                </a:highlight>
              </a:rPr>
              <a:t>Procedemos a hacer el entrenamiento con nuestro modelo.</a:t>
            </a:r>
            <a:endParaRPr sz="1050">
              <a:solidFill>
                <a:srgbClr val="2021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422dc4ca4_2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422dc4ca4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Como podemos observar en el gráfico, donde se comparan los diferentes árboles con su rendimiento, todos los árboles generados tienen un precisión de entre 66% y 68%,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422dc4ca4_2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422dc4ca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Cuando entramos al detalle del modelo podemos observar cuales son las variables con más peso a la hora de clasificar. No debería sorprendernos que sean las notas académicas puesto que tienen un relación directa evidente. Curiosamente el siguiente atributo en la lista es el género, en concreto los hombres tienen mayor tendencia a realizar el examen. En el gráfico de la derecha puede observarse la agrupación de la nota en el examen de matemáticas en función de si ha realizado el examen preaparatorio (izquierda) o no (derecha)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422dc4ca4_2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422dc4ca4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Ahora repetimos la clasificación anterior pero utilizando </a:t>
            </a:r>
            <a:r>
              <a:rPr lang="es" b="1"/>
              <a:t>Support Vector Machine (SVM)</a:t>
            </a:r>
            <a:endParaRPr b="1"/>
          </a:p>
          <a:p>
            <a:pPr marL="0" lvl="0" indent="0" algn="l" rtl="0">
              <a:spcBef>
                <a:spcPts val="0"/>
              </a:spcBef>
              <a:spcAft>
                <a:spcPts val="0"/>
              </a:spcAft>
              <a:buNone/>
            </a:pPr>
            <a:endParaRPr/>
          </a:p>
          <a:p>
            <a:pPr marL="0" lvl="0" indent="0" algn="l" rtl="0">
              <a:spcBef>
                <a:spcPts val="0"/>
              </a:spcBef>
              <a:spcAft>
                <a:spcPts val="0"/>
              </a:spcAft>
              <a:buNone/>
            </a:pPr>
            <a:r>
              <a:rPr lang="es"/>
              <a:t>el modelo SVM es un </a:t>
            </a:r>
            <a:r>
              <a:rPr lang="es" b="1"/>
              <a:t>clasificador lineal binario no probabilístico</a:t>
            </a:r>
            <a:r>
              <a:rPr lang="es"/>
              <a:t> en el que para separar las variables a clasificar se crea un </a:t>
            </a:r>
            <a:r>
              <a:rPr lang="es" b="1"/>
              <a:t>hiperplano</a:t>
            </a:r>
            <a:r>
              <a:rPr lang="es"/>
              <a:t> que separe lo mejor posible ambos conjuntos, es decir </a:t>
            </a:r>
            <a:r>
              <a:rPr lang="es" b="1"/>
              <a:t>“kerneliza" la regresión lineal </a:t>
            </a:r>
            <a:r>
              <a:rPr lang="es"/>
              <a:t>vista en el modelo predictivo para modelar</a:t>
            </a:r>
            <a:r>
              <a:rPr lang="es" b="1"/>
              <a:t> fronteras de decisión no lineales.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b422dc4ca4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b422dc4ca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Buenas tardes, somos el grupo 5 compuesto por:</a:t>
            </a:r>
            <a:endParaRPr/>
          </a:p>
          <a:p>
            <a:pPr marL="0" lvl="0" indent="0" algn="l" rtl="0">
              <a:spcBef>
                <a:spcPts val="0"/>
              </a:spcBef>
              <a:spcAft>
                <a:spcPts val="0"/>
              </a:spcAft>
              <a:buNone/>
            </a:pPr>
            <a:r>
              <a:rPr lang="es"/>
              <a:t>Arturo Jacinto y Yassin </a:t>
            </a:r>
            <a:endParaRPr/>
          </a:p>
          <a:p>
            <a:pPr marL="0" lvl="0" indent="0" algn="l" rtl="0">
              <a:spcBef>
                <a:spcPts val="0"/>
              </a:spcBef>
              <a:spcAft>
                <a:spcPts val="0"/>
              </a:spcAft>
              <a:buNone/>
            </a:pPr>
            <a:endParaRPr/>
          </a:p>
          <a:p>
            <a:pPr marL="0" lvl="0" indent="0" algn="l" rtl="0">
              <a:spcBef>
                <a:spcPts val="0"/>
              </a:spcBef>
              <a:spcAft>
                <a:spcPts val="0"/>
              </a:spcAft>
              <a:buNone/>
            </a:pPr>
            <a:r>
              <a:rPr lang="es"/>
              <a:t>Para este proyecto hemos querido enfocarnos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b422dc4ca4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b422dc4ca4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Ahora repetimos la clasificación anterior pero utilizando </a:t>
            </a:r>
            <a:r>
              <a:rPr lang="es" b="1"/>
              <a:t>Support Vector Machine (SVM)</a:t>
            </a:r>
            <a:endParaRPr b="1"/>
          </a:p>
          <a:p>
            <a:pPr marL="0" lvl="0" indent="0" algn="l" rtl="0">
              <a:spcBef>
                <a:spcPts val="0"/>
              </a:spcBef>
              <a:spcAft>
                <a:spcPts val="0"/>
              </a:spcAft>
              <a:buNone/>
            </a:pPr>
            <a:endParaRPr/>
          </a:p>
          <a:p>
            <a:pPr marL="0" lvl="0" indent="0" algn="l" rtl="0">
              <a:spcBef>
                <a:spcPts val="0"/>
              </a:spcBef>
              <a:spcAft>
                <a:spcPts val="0"/>
              </a:spcAft>
              <a:buNone/>
            </a:pPr>
            <a:r>
              <a:rPr lang="es"/>
              <a:t>el modelo SVM es un </a:t>
            </a:r>
            <a:r>
              <a:rPr lang="es" b="1"/>
              <a:t>clasificador lineal binario no probabilístico</a:t>
            </a:r>
            <a:r>
              <a:rPr lang="es"/>
              <a:t> en el que para separar las variables a clasificar se crea un </a:t>
            </a:r>
            <a:r>
              <a:rPr lang="es" b="1"/>
              <a:t>hiperplano</a:t>
            </a:r>
            <a:r>
              <a:rPr lang="es"/>
              <a:t> que separe lo mejor posible ambos conjuntos, es decir</a:t>
            </a:r>
            <a:endParaRPr/>
          </a:p>
          <a:p>
            <a:pPr marL="0" lvl="0" indent="0" algn="l" rtl="0">
              <a:spcBef>
                <a:spcPts val="0"/>
              </a:spcBef>
              <a:spcAft>
                <a:spcPts val="0"/>
              </a:spcAft>
              <a:buNone/>
            </a:pPr>
            <a:r>
              <a:rPr lang="es"/>
              <a:t> </a:t>
            </a:r>
            <a:r>
              <a:rPr lang="es" b="1"/>
              <a:t>“kerneliza" la regresión lineal </a:t>
            </a:r>
            <a:r>
              <a:rPr lang="es"/>
              <a:t>vista en el modelo predictivo para modelar</a:t>
            </a:r>
            <a:r>
              <a:rPr lang="es" b="1"/>
              <a:t> fronteras de decisión no lineales.</a:t>
            </a:r>
            <a:endParaRPr b="1"/>
          </a:p>
          <a:p>
            <a:pPr marL="0" lvl="0" indent="0" algn="l" rtl="0">
              <a:spcBef>
                <a:spcPts val="0"/>
              </a:spcBef>
              <a:spcAft>
                <a:spcPts val="0"/>
              </a:spcAft>
              <a:buNone/>
            </a:pPr>
            <a:endParaRPr b="1"/>
          </a:p>
          <a:p>
            <a:pPr marL="0" lvl="0" indent="0" algn="l" rtl="0">
              <a:spcBef>
                <a:spcPts val="0"/>
              </a:spcBef>
              <a:spcAft>
                <a:spcPts val="0"/>
              </a:spcAft>
              <a:buNone/>
            </a:pPr>
            <a:r>
              <a:rPr lang="es"/>
              <a:t>Si se quiere ver la parametrización de C y sigma en el grid está en el código en github, cabe destacar que por temas de rendimiento hemos reducido la dimensionalidad del dataset, quedándonos exclusivamente con los valores numéricos de las tres competencias, puesto que como hemos visto anteriormente, es el que ofrece un mayor rendimiento</a:t>
            </a:r>
            <a:endParaRPr/>
          </a:p>
          <a:p>
            <a:pPr marL="0" lvl="0" indent="0" algn="l" rtl="0">
              <a:spcBef>
                <a:spcPts val="0"/>
              </a:spcBef>
              <a:spcAft>
                <a:spcPts val="0"/>
              </a:spcAft>
              <a:buNone/>
            </a:pPr>
            <a:r>
              <a:rPr lang="es"/>
              <a:t>Como puede observarse, el modelo </a:t>
            </a:r>
            <a:endParaRPr/>
          </a:p>
          <a:p>
            <a:pPr marL="0" lvl="0" indent="0" algn="l" rtl="0">
              <a:spcBef>
                <a:spcPts val="0"/>
              </a:spcBef>
              <a:spcAft>
                <a:spcPts val="0"/>
              </a:spcAft>
              <a:buNone/>
            </a:pPr>
            <a:endParaRPr/>
          </a:p>
          <a:p>
            <a:pPr marL="0" lvl="0" indent="0" algn="l" rtl="0">
              <a:spcBef>
                <a:spcPts val="0"/>
              </a:spcBef>
              <a:spcAft>
                <a:spcPts val="0"/>
              </a:spcAft>
              <a:buNone/>
            </a:pPr>
            <a:r>
              <a:rPr lang="es"/>
              <a:t>C es de 2^(-5 a 15 con salto 2)</a:t>
            </a:r>
            <a:endParaRPr/>
          </a:p>
          <a:p>
            <a:pPr marL="0" lvl="0" indent="0" algn="l" rtl="0">
              <a:spcBef>
                <a:spcPts val="0"/>
              </a:spcBef>
              <a:spcAft>
                <a:spcPts val="0"/>
              </a:spcAft>
              <a:buNone/>
            </a:pPr>
            <a:r>
              <a:rPr lang="es"/>
              <a:t>Sigma es 2^(-15 a 3 con salto 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422dc4ca4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422dc4ca4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problemas</a:t>
            </a:r>
            <a:endParaRPr/>
          </a:p>
          <a:p>
            <a:pPr marL="0" lvl="0" indent="0" algn="l" rtl="0">
              <a:spcBef>
                <a:spcPts val="0"/>
              </a:spcBef>
              <a:spcAft>
                <a:spcPts val="0"/>
              </a:spcAft>
              <a:buNone/>
            </a:pPr>
            <a:endParaRPr/>
          </a:p>
          <a:p>
            <a:pPr marL="0" lvl="0" indent="0" algn="l" rtl="0">
              <a:spcBef>
                <a:spcPts val="0"/>
              </a:spcBef>
              <a:spcAft>
                <a:spcPts val="0"/>
              </a:spcAft>
              <a:buNone/>
            </a:pPr>
            <a:r>
              <a:rPr lang="es" b="1"/>
              <a:t>Reducción de dimensionalidad</a:t>
            </a:r>
            <a:endParaRPr b="1"/>
          </a:p>
          <a:p>
            <a:pPr marL="0" lvl="0" indent="0" algn="l" rtl="0">
              <a:spcBef>
                <a:spcPts val="0"/>
              </a:spcBef>
              <a:spcAft>
                <a:spcPts val="0"/>
              </a:spcAft>
              <a:buNone/>
            </a:pPr>
            <a:r>
              <a:rPr lang="es" b="1"/>
              <a:t>Falta capacidad de cómputo</a:t>
            </a:r>
            <a:endParaRPr b="1"/>
          </a:p>
          <a:p>
            <a:pPr marL="0" lvl="0" indent="0" algn="l" rtl="0">
              <a:spcBef>
                <a:spcPts val="0"/>
              </a:spcBef>
              <a:spcAft>
                <a:spcPts val="0"/>
              </a:spcAft>
              <a:buNone/>
            </a:pPr>
            <a:r>
              <a:rPr lang="es" b="1"/>
              <a:t>Datos muy homogéneos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422dc4ca4_2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422dc4ca4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Además de los modelos ya mencionados hemos hecho un tercer modelo, extreme gradient boosting, el cual es una mejora de random forest que actualmente está bastante de moda.</a:t>
            </a:r>
            <a:endParaRPr/>
          </a:p>
          <a:p>
            <a:pPr marL="0" lvl="0" indent="0" algn="l" rtl="0">
              <a:spcBef>
                <a:spcPts val="0"/>
              </a:spcBef>
              <a:spcAft>
                <a:spcPts val="0"/>
              </a:spcAft>
              <a:buNone/>
            </a:pPr>
            <a:r>
              <a:rPr lang="es" sz="1050">
                <a:solidFill>
                  <a:srgbClr val="202122"/>
                </a:solidFill>
                <a:highlight>
                  <a:srgbClr val="FFFFFF"/>
                </a:highlight>
              </a:rPr>
              <a:t>Como en otros modelos de boosting, construye el modelo de forma escalonada y lo generaliza permitiendo la optimización de una función de perdida diferenciable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422dc4ca4_2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422dc4ca4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Aqui podemos observar el rendimiento en cada iteración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422dc4ca4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422dc4ca4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422dc4ca4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422dc4ca4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 analizar nuestro dataset, calculamos mediante una función cuál podría ser el número óptimo de clusters intergrupales para nuestro problema. Viendo la gráfica resultado, consideramos que 4 podría ser un número aceptable.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422dc4ca4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422dc4ca4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Los resultados de estas gráficas nos muestran la clusterización que ha realizado el algoritmo de k-means. A la izquierda vemos la relación que existe entre las puntuaciones en matemáticas respecto a las de escritura y a la derecho respecto a las de lectura. Vemos que en los 4 clústers de ambas gráficas existe una división de grupos correcta, donde se ve que los grupos que sacan notas parecidas en ambas asignaturas, de modo que los grupos se generan progresivamente a medida que va creciendo la puntuación en las materias.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4302286e8_1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4302286e8_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4302286e8_1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4302286e8_1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4302286e8_1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4302286e8_1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422dc4ca4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422dc4ca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4302286e8_1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4302286e8_1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4302286e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4302286e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4302286e8_3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4302286e8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4302286e8_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4302286e8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4302286e8_3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4302286e8_3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4302286e8_3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4302286e8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4302286e8_3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4302286e8_3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4302286e8_3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4302286e8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b="1">
                <a:solidFill>
                  <a:schemeClr val="dk1"/>
                </a:solidFill>
              </a:rPr>
              <a:t>Usamos PCA para:</a:t>
            </a:r>
            <a:endParaRPr sz="1050" b="1">
              <a:solidFill>
                <a:schemeClr val="dk1"/>
              </a:solidFill>
            </a:endParaRPr>
          </a:p>
          <a:p>
            <a:pPr marL="457200" lvl="0" indent="-295275" algn="l" rtl="0">
              <a:lnSpc>
                <a:spcPct val="115000"/>
              </a:lnSpc>
              <a:spcBef>
                <a:spcPts val="1500"/>
              </a:spcBef>
              <a:spcAft>
                <a:spcPts val="0"/>
              </a:spcAft>
              <a:buClr>
                <a:schemeClr val="dk1"/>
              </a:buClr>
              <a:buSzPts val="1050"/>
              <a:buChar char="●"/>
            </a:pPr>
            <a:r>
              <a:rPr lang="es" sz="1050" b="1">
                <a:solidFill>
                  <a:schemeClr val="dk1"/>
                </a:solidFill>
              </a:rPr>
              <a:t>Reduce</a:t>
            </a:r>
            <a:r>
              <a:rPr lang="es" sz="1050">
                <a:solidFill>
                  <a:schemeClr val="dk1"/>
                </a:solidFill>
              </a:rPr>
              <a:t> the dimensionality (i.e. number of variables) of the data</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s" sz="1050" b="1">
                <a:solidFill>
                  <a:schemeClr val="dk1"/>
                </a:solidFill>
              </a:rPr>
              <a:t>Identify</a:t>
            </a:r>
            <a:r>
              <a:rPr lang="es" sz="1050">
                <a:solidFill>
                  <a:schemeClr val="dk1"/>
                </a:solidFill>
              </a:rPr>
              <a:t> relationships between variables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s" sz="1050" b="1">
                <a:solidFill>
                  <a:schemeClr val="dk1"/>
                </a:solidFill>
              </a:rPr>
              <a:t>Visualize</a:t>
            </a:r>
            <a:r>
              <a:rPr lang="es" sz="1050">
                <a:solidFill>
                  <a:schemeClr val="dk1"/>
                </a:solidFill>
              </a:rPr>
              <a:t> patterns in the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4302286e8_3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4302286e8_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4302286e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4302286e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422dc4ca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422dc4ca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En este proyecto hemos utilizado dos datasets obtenidos de kaggle, uno con el rendimiento académico de los estudiantes que utilizaremos para el aprendizaje supervisado y otro dataset con datos sobre el consumo de alcohol en estudiantes que utilizaremos en el aprendizaje no supervisado.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4302286e8_3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4302286e8_3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b4302286e8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b4302286e8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Atributos categóricos usados:</a:t>
            </a:r>
            <a:endParaRPr/>
          </a:p>
          <a:p>
            <a:pPr marL="0" lvl="0" indent="0" algn="l" rtl="0">
              <a:spcBef>
                <a:spcPts val="0"/>
              </a:spcBef>
              <a:spcAft>
                <a:spcPts val="0"/>
              </a:spcAft>
              <a:buNone/>
            </a:pPr>
            <a:r>
              <a:rPr lang="es"/>
              <a:t>sex: masculino o femenino</a:t>
            </a:r>
            <a:endParaRPr/>
          </a:p>
          <a:p>
            <a:pPr marL="0" lvl="0" indent="0" algn="l" rtl="0">
              <a:spcBef>
                <a:spcPts val="0"/>
              </a:spcBef>
              <a:spcAft>
                <a:spcPts val="0"/>
              </a:spcAft>
              <a:buNone/>
            </a:pPr>
            <a:r>
              <a:rPr lang="es"/>
              <a:t>famsize: tamaño de familia: gt3 (mayor de 3) o le3 (menos de 3 miembros)</a:t>
            </a:r>
            <a:endParaRPr/>
          </a:p>
          <a:p>
            <a:pPr marL="0" lvl="0" indent="0" algn="l" rtl="0">
              <a:spcBef>
                <a:spcPts val="0"/>
              </a:spcBef>
              <a:spcAft>
                <a:spcPts val="0"/>
              </a:spcAft>
              <a:buNone/>
            </a:pPr>
            <a:r>
              <a:rPr lang="es"/>
              <a:t>Pstatus: A (solo), T (together) con los padres</a:t>
            </a:r>
            <a:endParaRPr/>
          </a:p>
          <a:p>
            <a:pPr marL="0" lvl="0" indent="0" algn="l" rtl="0">
              <a:spcBef>
                <a:spcPts val="0"/>
              </a:spcBef>
              <a:spcAft>
                <a:spcPts val="0"/>
              </a:spcAft>
              <a:buNone/>
            </a:pPr>
            <a:r>
              <a:rPr lang="es"/>
              <a:t>Mjob y Fjob: trabajos de los padres</a:t>
            </a:r>
            <a:endParaRPr/>
          </a:p>
          <a:p>
            <a:pPr marL="0" lvl="0" indent="0" algn="l" rtl="0">
              <a:spcBef>
                <a:spcPts val="0"/>
              </a:spcBef>
              <a:spcAft>
                <a:spcPts val="0"/>
              </a:spcAft>
              <a:buNone/>
            </a:pPr>
            <a:r>
              <a:rPr lang="es"/>
              <a:t>higher: quiere tener estudios superiores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4302286e8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4302286e8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4302286e8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b4302286e8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4302286e8_3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4302286e8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4302286e8_3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4302286e8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4302286e8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4302286e8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422dc4ca4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422dc4ca4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Como ejercicio adicional para poder obtener la máxima nota hemos realizado un estudio de la herramienta BIGML para realizar predicciones, cabe destacar que esta herramienta es realmente intuitiva y en unos pocos pasos podemos hacer predicciones sobre nuestro modelo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422dc4ca4_2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422dc4ca4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Los pasos ha seguir para realizar predicciones en BigML son: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Primero nos registramos en la plataforma con nuestros credenciales,</a:t>
            </a:r>
            <a:endParaRPr dirty="0"/>
          </a:p>
          <a:p>
            <a:pPr marL="0" lvl="0" indent="0" algn="l" rtl="0">
              <a:spcBef>
                <a:spcPts val="0"/>
              </a:spcBef>
              <a:spcAft>
                <a:spcPts val="0"/>
              </a:spcAft>
              <a:buNone/>
            </a:pPr>
            <a:r>
              <a:rPr lang="es" dirty="0"/>
              <a:t>a continuación desde la vista del dashboard registramos un dataset</a:t>
            </a:r>
            <a:endParaRPr dirty="0"/>
          </a:p>
          <a:p>
            <a:pPr marL="0" lvl="0" indent="0" algn="l" rtl="0">
              <a:spcBef>
                <a:spcPts val="0"/>
              </a:spcBef>
              <a:spcAft>
                <a:spcPts val="0"/>
              </a:spcAft>
              <a:buNone/>
            </a:pPr>
            <a:r>
              <a:rPr lang="es" dirty="0"/>
              <a:t>Una vez registrado el dataset podemos realizar las transformaciones de variables y atributos por si no hubiera clasificado correctamente alguno de los atributos de nuestro dataset.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b422dc4ca4_2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b422dc4ca4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siguiente paso es el de entrenar algún modelo, nosotros hemos discretizado las 3 variables continuas de nuestro modelo y hemos entrenado un clasificador mediante árboles de decisión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422dc4ca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422dc4ca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dataset de Student Performance consta 1000 instancias y de 8 atributos, 5 con valores categóricos y 3 con valores numéricos.</a:t>
            </a:r>
            <a:endParaRPr/>
          </a:p>
          <a:p>
            <a:pPr marL="0" lvl="0" indent="0" algn="l" rtl="0">
              <a:spcBef>
                <a:spcPts val="0"/>
              </a:spcBef>
              <a:spcAft>
                <a:spcPts val="0"/>
              </a:spcAft>
              <a:buNone/>
            </a:pPr>
            <a:r>
              <a:rPr lang="es"/>
              <a:t>A continuación vamos a estudiar cómo están repartidos los datos dentro del dataset, para ello hemos utilizado la herramienta vista en los seminarios PowerBi.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422dc4ca4_2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422dc4ca4_2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Con el modelo ya entrenado podemos poner a prueba nuestro clasificador, para ello nos dirigimos a la pestaña predictions </a:t>
            </a:r>
            <a:r>
              <a:rPr lang="es-ES" dirty="0"/>
              <a:t>e introducimos los parámetros del individuo que queremos clasificar, en la parte superior nos aparecerá la predicción del </a:t>
            </a:r>
            <a:r>
              <a:rPr lang="es-ES" dirty="0" err="1"/>
              <a:t>writing</a:t>
            </a:r>
            <a:r>
              <a:rPr lang="es-ES" dirty="0"/>
              <a:t> score de nuestro modelo.</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Cabe destacar que además de esta forma de predecir, también podemos hacerlo en </a:t>
            </a:r>
            <a:r>
              <a:rPr lang="es-ES" dirty="0" err="1"/>
              <a:t>batch</a:t>
            </a:r>
            <a:r>
              <a:rPr lang="es-ES" dirty="0"/>
              <a:t>, es decir, pasar como parámetro un </a:t>
            </a:r>
            <a:r>
              <a:rPr lang="es-ES" dirty="0" err="1"/>
              <a:t>csv</a:t>
            </a:r>
            <a:r>
              <a:rPr lang="es-ES" dirty="0"/>
              <a:t> de instancias y que nos añada una columna con la predicción realizada</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b422dc4ca4_2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b422dc4ca4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 esto damos por finalizado nuestro análisis y os cedemos la palabra, si tenéis cualquier duda podéis hacérnosla, estaremos encantados de responderos. Aquí tenéis un código QR con el repositorio donde podréis encontrar los modelos aquí mencionados así como otros algunos modelos adicionales que hemos realizado pero que por cuestión de tiempo no hemos podido añadir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b422dc4ca4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b422dc4ca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esta primera representación de los datos podemos ver en la parte superior izquierda la media y desviación típica de las notas.</a:t>
            </a:r>
            <a:endParaRPr/>
          </a:p>
          <a:p>
            <a:pPr marL="0" lvl="0" indent="0" algn="l" rtl="0">
              <a:spcBef>
                <a:spcPts val="0"/>
              </a:spcBef>
              <a:spcAft>
                <a:spcPts val="0"/>
              </a:spcAft>
              <a:buNone/>
            </a:pPr>
            <a:r>
              <a:rPr lang="es"/>
              <a:t>justo debajo podemos ver el reparto de instancias por género (está bastante igualado) y por etnia (no hay muchos del grupo A)</a:t>
            </a:r>
            <a:endParaRPr/>
          </a:p>
          <a:p>
            <a:pPr marL="0" lvl="0" indent="0" algn="l" rtl="0">
              <a:spcBef>
                <a:spcPts val="0"/>
              </a:spcBef>
              <a:spcAft>
                <a:spcPts val="0"/>
              </a:spcAft>
              <a:buNone/>
            </a:pPr>
            <a:r>
              <a:rPr lang="es"/>
              <a:t>En la parte derecha podemos ver el reparto de instancias por nivel de educación de los padres (se observa que no hay muchos padres con masters)</a:t>
            </a:r>
            <a:endParaRPr/>
          </a:p>
          <a:p>
            <a:pPr marL="0" lvl="0" indent="0" algn="l" rtl="0">
              <a:spcBef>
                <a:spcPts val="0"/>
              </a:spcBef>
              <a:spcAft>
                <a:spcPts val="0"/>
              </a:spcAft>
              <a:buNone/>
            </a:pPr>
            <a:r>
              <a:rPr lang="es"/>
              <a:t>Por último en la parte derecha vemos cuántos estudiantes hacen uso del descuento de comedor y cuántos han realizado el examen preparatorio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422dc4ca4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b422dc4ca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esta nueva representación de los datos nos focalizamos la variable math score, y la estudiamos para cada atributo por separado, a simple vista podemos ver que aunque los datos son bastante uniformes, pueden apreciarse pequeñas diferencias en la nota promedio en función del género, de si ha realizado el examen preparatorio, si tiene descuento de comedor.</a:t>
            </a:r>
            <a:endParaRPr/>
          </a:p>
          <a:p>
            <a:pPr marL="0" lvl="0" indent="0" algn="l" rtl="0">
              <a:spcBef>
                <a:spcPts val="0"/>
              </a:spcBef>
              <a:spcAft>
                <a:spcPts val="0"/>
              </a:spcAft>
              <a:buNone/>
            </a:pPr>
            <a:r>
              <a:rPr lang="es"/>
              <a:t>Ademas vemos que el grupo etnico al que se pertenece no tiene gran repercusión</a:t>
            </a:r>
            <a:endParaRPr/>
          </a:p>
          <a:p>
            <a:pPr marL="0" lvl="0" indent="0" algn="l" rtl="0">
              <a:spcBef>
                <a:spcPts val="0"/>
              </a:spcBef>
              <a:spcAft>
                <a:spcPts val="0"/>
              </a:spcAft>
              <a:buNone/>
            </a:pPr>
            <a:r>
              <a:rPr lang="es"/>
              <a:t>Curiosamente la educación parental sale perfectamente ordenada de más avanza a más elemental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422dc4ca4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422dc4ca4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Para reading score vemos que no hay grandes cambios más allá de que a diferencia del caso anterior, las mujeres tienen una mejor nota media.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422dc4ca4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422dc4ca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IDEM que reading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gif"/><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5"/>
            <a:ext cx="48459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b="1"/>
              <a:t>Students analytics</a:t>
            </a:r>
            <a:endParaRPr b="1"/>
          </a:p>
        </p:txBody>
      </p:sp>
      <p:sp>
        <p:nvSpPr>
          <p:cNvPr id="86" name="Google Shape;86;p13"/>
          <p:cNvSpPr txBox="1">
            <a:spLocks noGrp="1"/>
          </p:cNvSpPr>
          <p:nvPr>
            <p:ph type="subTitle" idx="1"/>
          </p:nvPr>
        </p:nvSpPr>
        <p:spPr>
          <a:xfrm>
            <a:off x="742875" y="2716775"/>
            <a:ext cx="1683900" cy="75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100">
                <a:solidFill>
                  <a:srgbClr val="FCE5CD"/>
                </a:solidFill>
              </a:rPr>
              <a:t>Arturo Pérez Sánchez</a:t>
            </a:r>
            <a:endParaRPr sz="1100">
              <a:solidFill>
                <a:srgbClr val="FCE5CD"/>
              </a:solidFill>
            </a:endParaRPr>
          </a:p>
          <a:p>
            <a:pPr marL="0" lvl="0" indent="0" algn="l" rtl="0">
              <a:lnSpc>
                <a:spcPct val="115000"/>
              </a:lnSpc>
              <a:spcBef>
                <a:spcPts val="0"/>
              </a:spcBef>
              <a:spcAft>
                <a:spcPts val="0"/>
              </a:spcAft>
              <a:buNone/>
            </a:pPr>
            <a:r>
              <a:rPr lang="es" sz="1100">
                <a:solidFill>
                  <a:srgbClr val="FCE5CD"/>
                </a:solidFill>
              </a:rPr>
              <a:t>Yassin Lalj El Assri</a:t>
            </a:r>
            <a:endParaRPr sz="1100">
              <a:solidFill>
                <a:srgbClr val="FCE5CD"/>
              </a:solidFill>
            </a:endParaRPr>
          </a:p>
          <a:p>
            <a:pPr marL="0" lvl="0" indent="0" algn="l" rtl="0">
              <a:lnSpc>
                <a:spcPct val="115000"/>
              </a:lnSpc>
              <a:spcBef>
                <a:spcPts val="0"/>
              </a:spcBef>
              <a:spcAft>
                <a:spcPts val="0"/>
              </a:spcAft>
              <a:buNone/>
            </a:pPr>
            <a:r>
              <a:rPr lang="es" sz="1100">
                <a:solidFill>
                  <a:srgbClr val="FCE5CD"/>
                </a:solidFill>
              </a:rPr>
              <a:t>Jacinto José Ruiz Díaz</a:t>
            </a:r>
            <a:endParaRPr sz="1100">
              <a:solidFill>
                <a:srgbClr val="FCE5CD"/>
              </a:solidFill>
            </a:endParaRPr>
          </a:p>
        </p:txBody>
      </p:sp>
      <p:pic>
        <p:nvPicPr>
          <p:cNvPr id="87" name="Google Shape;87;p13"/>
          <p:cNvPicPr preferRelativeResize="0"/>
          <p:nvPr/>
        </p:nvPicPr>
        <p:blipFill>
          <a:blip r:embed="rId3">
            <a:alphaModFix/>
          </a:blip>
          <a:stretch>
            <a:fillRect/>
          </a:stretch>
        </p:blipFill>
        <p:spPr>
          <a:xfrm>
            <a:off x="284625" y="234125"/>
            <a:ext cx="1172950" cy="1073700"/>
          </a:xfrm>
          <a:prstGeom prst="rect">
            <a:avLst/>
          </a:prstGeom>
          <a:noFill/>
          <a:ln>
            <a:noFill/>
          </a:ln>
        </p:spPr>
      </p:pic>
      <p:sp>
        <p:nvSpPr>
          <p:cNvPr id="88" name="Google Shape;88;p13"/>
          <p:cNvSpPr txBox="1">
            <a:spLocks noGrp="1"/>
          </p:cNvSpPr>
          <p:nvPr>
            <p:ph type="ctrTitle"/>
          </p:nvPr>
        </p:nvSpPr>
        <p:spPr>
          <a:xfrm>
            <a:off x="4189725" y="351575"/>
            <a:ext cx="30057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t>FID </a:t>
            </a:r>
            <a:r>
              <a:rPr lang="es" sz="3066"/>
              <a:t>2020/21</a:t>
            </a:r>
            <a:endParaRPr sz="3066"/>
          </a:p>
        </p:txBody>
      </p:sp>
      <p:pic>
        <p:nvPicPr>
          <p:cNvPr id="89" name="Google Shape;89;p13"/>
          <p:cNvPicPr preferRelativeResize="0"/>
          <p:nvPr/>
        </p:nvPicPr>
        <p:blipFill>
          <a:blip r:embed="rId4">
            <a:alphaModFix/>
          </a:blip>
          <a:stretch>
            <a:fillRect/>
          </a:stretch>
        </p:blipFill>
        <p:spPr>
          <a:xfrm>
            <a:off x="4708525" y="2571750"/>
            <a:ext cx="3862467" cy="2571749"/>
          </a:xfrm>
          <a:prstGeom prst="rect">
            <a:avLst/>
          </a:prstGeom>
          <a:noFill/>
          <a:ln>
            <a:noFill/>
          </a:ln>
        </p:spPr>
      </p:pic>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219200" y="603275"/>
            <a:ext cx="7337399" cy="3621362"/>
          </a:xfrm>
          <a:prstGeom prst="rect">
            <a:avLst/>
          </a:prstGeom>
          <a:noFill/>
          <a:ln>
            <a:noFill/>
          </a:ln>
        </p:spPr>
      </p:pic>
      <p:sp>
        <p:nvSpPr>
          <p:cNvPr id="161" name="Google Shape;161;p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311700" y="410000"/>
            <a:ext cx="4403100" cy="69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a:t>Aprendizaje supervisado </a:t>
            </a:r>
            <a:endParaRPr sz="2377">
              <a:solidFill>
                <a:srgbClr val="4A86E8"/>
              </a:solidFill>
            </a:endParaRPr>
          </a:p>
        </p:txBody>
      </p:sp>
      <p:pic>
        <p:nvPicPr>
          <p:cNvPr id="167" name="Google Shape;167;p23"/>
          <p:cNvPicPr preferRelativeResize="0"/>
          <p:nvPr/>
        </p:nvPicPr>
        <p:blipFill rotWithShape="1">
          <a:blip r:embed="rId3">
            <a:alphaModFix/>
          </a:blip>
          <a:srcRect b="16485"/>
          <a:stretch/>
        </p:blipFill>
        <p:spPr>
          <a:xfrm>
            <a:off x="3693575" y="1145550"/>
            <a:ext cx="3444525" cy="2852400"/>
          </a:xfrm>
          <a:prstGeom prst="rect">
            <a:avLst/>
          </a:prstGeom>
          <a:noFill/>
          <a:ln>
            <a:noFill/>
          </a:ln>
        </p:spPr>
      </p:pic>
      <p:pic>
        <p:nvPicPr>
          <p:cNvPr id="168" name="Google Shape;168;p23"/>
          <p:cNvPicPr preferRelativeResize="0"/>
          <p:nvPr/>
        </p:nvPicPr>
        <p:blipFill>
          <a:blip r:embed="rId4">
            <a:alphaModFix/>
          </a:blip>
          <a:stretch>
            <a:fillRect/>
          </a:stretch>
        </p:blipFill>
        <p:spPr>
          <a:xfrm>
            <a:off x="8224500" y="177775"/>
            <a:ext cx="607800" cy="607800"/>
          </a:xfrm>
          <a:prstGeom prst="rect">
            <a:avLst/>
          </a:prstGeom>
          <a:noFill/>
          <a:ln>
            <a:noFill/>
          </a:ln>
        </p:spPr>
      </p:pic>
      <p:sp>
        <p:nvSpPr>
          <p:cNvPr id="169" name="Google Shape;169;p23"/>
          <p:cNvSpPr/>
          <p:nvPr/>
        </p:nvSpPr>
        <p:spPr>
          <a:xfrm>
            <a:off x="7586400" y="785575"/>
            <a:ext cx="12459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PREDICCIÓN</a:t>
            </a:r>
            <a:endParaRPr>
              <a:solidFill>
                <a:schemeClr val="dk1"/>
              </a:solidFill>
              <a:latin typeface="Roboto"/>
              <a:ea typeface="Roboto"/>
              <a:cs typeface="Roboto"/>
              <a:sym typeface="Roboto"/>
            </a:endParaRPr>
          </a:p>
        </p:txBody>
      </p:sp>
      <p:pic>
        <p:nvPicPr>
          <p:cNvPr id="170" name="Google Shape;170;p23"/>
          <p:cNvPicPr preferRelativeResize="0"/>
          <p:nvPr/>
        </p:nvPicPr>
        <p:blipFill>
          <a:blip r:embed="rId5">
            <a:alphaModFix/>
          </a:blip>
          <a:stretch>
            <a:fillRect/>
          </a:stretch>
        </p:blipFill>
        <p:spPr>
          <a:xfrm>
            <a:off x="601050" y="1229875"/>
            <a:ext cx="515250" cy="515250"/>
          </a:xfrm>
          <a:prstGeom prst="rect">
            <a:avLst/>
          </a:prstGeom>
          <a:noFill/>
          <a:ln>
            <a:noFill/>
          </a:ln>
        </p:spPr>
      </p:pic>
      <p:sp>
        <p:nvSpPr>
          <p:cNvPr id="171" name="Google Shape;171;p23"/>
          <p:cNvSpPr txBox="1"/>
          <p:nvPr/>
        </p:nvSpPr>
        <p:spPr>
          <a:xfrm>
            <a:off x="1269775" y="1287400"/>
            <a:ext cx="17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MATH SCORE</a:t>
            </a:r>
            <a:endParaRPr>
              <a:latin typeface="Roboto"/>
              <a:ea typeface="Roboto"/>
              <a:cs typeface="Roboto"/>
              <a:sym typeface="Roboto"/>
            </a:endParaRPr>
          </a:p>
        </p:txBody>
      </p:sp>
      <p:pic>
        <p:nvPicPr>
          <p:cNvPr id="172" name="Google Shape;172;p23"/>
          <p:cNvPicPr preferRelativeResize="0"/>
          <p:nvPr/>
        </p:nvPicPr>
        <p:blipFill>
          <a:blip r:embed="rId5">
            <a:alphaModFix/>
          </a:blip>
          <a:stretch>
            <a:fillRect/>
          </a:stretch>
        </p:blipFill>
        <p:spPr>
          <a:xfrm>
            <a:off x="601050" y="1872900"/>
            <a:ext cx="515250" cy="515250"/>
          </a:xfrm>
          <a:prstGeom prst="rect">
            <a:avLst/>
          </a:prstGeom>
          <a:noFill/>
          <a:ln>
            <a:noFill/>
          </a:ln>
        </p:spPr>
      </p:pic>
      <p:sp>
        <p:nvSpPr>
          <p:cNvPr id="173" name="Google Shape;173;p23"/>
          <p:cNvSpPr txBox="1"/>
          <p:nvPr/>
        </p:nvSpPr>
        <p:spPr>
          <a:xfrm>
            <a:off x="1269775" y="1930425"/>
            <a:ext cx="17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READING SCORE</a:t>
            </a:r>
            <a:endParaRPr>
              <a:latin typeface="Roboto"/>
              <a:ea typeface="Roboto"/>
              <a:cs typeface="Roboto"/>
              <a:sym typeface="Roboto"/>
            </a:endParaRPr>
          </a:p>
        </p:txBody>
      </p:sp>
      <p:pic>
        <p:nvPicPr>
          <p:cNvPr id="174" name="Google Shape;174;p23"/>
          <p:cNvPicPr preferRelativeResize="0"/>
          <p:nvPr/>
        </p:nvPicPr>
        <p:blipFill>
          <a:blip r:embed="rId5">
            <a:alphaModFix/>
          </a:blip>
          <a:stretch>
            <a:fillRect/>
          </a:stretch>
        </p:blipFill>
        <p:spPr>
          <a:xfrm>
            <a:off x="601050" y="2515925"/>
            <a:ext cx="515250" cy="515250"/>
          </a:xfrm>
          <a:prstGeom prst="rect">
            <a:avLst/>
          </a:prstGeom>
          <a:noFill/>
          <a:ln>
            <a:noFill/>
          </a:ln>
        </p:spPr>
      </p:pic>
      <p:sp>
        <p:nvSpPr>
          <p:cNvPr id="175" name="Google Shape;175;p23"/>
          <p:cNvSpPr txBox="1"/>
          <p:nvPr/>
        </p:nvSpPr>
        <p:spPr>
          <a:xfrm>
            <a:off x="1269775" y="2573450"/>
            <a:ext cx="17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WRITING SCORE</a:t>
            </a:r>
            <a:endParaRPr>
              <a:latin typeface="Roboto"/>
              <a:ea typeface="Roboto"/>
              <a:cs typeface="Roboto"/>
              <a:sym typeface="Roboto"/>
            </a:endParaRPr>
          </a:p>
        </p:txBody>
      </p:sp>
      <p:sp>
        <p:nvSpPr>
          <p:cNvPr id="176" name="Google Shape;176;p23"/>
          <p:cNvSpPr/>
          <p:nvPr/>
        </p:nvSpPr>
        <p:spPr>
          <a:xfrm>
            <a:off x="601050" y="3266875"/>
            <a:ext cx="579900" cy="29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p:nvPr/>
        </p:nvSpPr>
        <p:spPr>
          <a:xfrm>
            <a:off x="1398400" y="3216475"/>
            <a:ext cx="25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REGRESIÓN LINEAL</a:t>
            </a:r>
            <a:endParaRPr>
              <a:latin typeface="Roboto"/>
              <a:ea typeface="Roboto"/>
              <a:cs typeface="Roboto"/>
              <a:sym typeface="Roboto"/>
            </a:endParaRPr>
          </a:p>
        </p:txBody>
      </p:sp>
      <p:sp>
        <p:nvSpPr>
          <p:cNvPr id="178" name="Google Shape;178;p23"/>
          <p:cNvSpPr/>
          <p:nvPr/>
        </p:nvSpPr>
        <p:spPr>
          <a:xfrm>
            <a:off x="601050" y="3852375"/>
            <a:ext cx="579900" cy="29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txBox="1"/>
          <p:nvPr/>
        </p:nvSpPr>
        <p:spPr>
          <a:xfrm>
            <a:off x="1398400" y="3801975"/>
            <a:ext cx="25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REGRESIÓN MÚLTIPLE</a:t>
            </a:r>
            <a:endParaRPr>
              <a:latin typeface="Roboto"/>
              <a:ea typeface="Roboto"/>
              <a:cs typeface="Roboto"/>
              <a:sym typeface="Roboto"/>
            </a:endParaRPr>
          </a:p>
        </p:txBody>
      </p:sp>
      <p:sp>
        <p:nvSpPr>
          <p:cNvPr id="180" name="Google Shape;180;p2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4"/>
        <p:cNvGrpSpPr/>
        <p:nvPr/>
      </p:nvGrpSpPr>
      <p:grpSpPr>
        <a:xfrm>
          <a:off x="0" y="0"/>
          <a:ext cx="0" cy="0"/>
          <a:chOff x="0" y="0"/>
          <a:chExt cx="0" cy="0"/>
        </a:xfrm>
      </p:grpSpPr>
      <p:pic>
        <p:nvPicPr>
          <p:cNvPr id="185" name="Google Shape;185;p24"/>
          <p:cNvPicPr preferRelativeResize="0"/>
          <p:nvPr/>
        </p:nvPicPr>
        <p:blipFill>
          <a:blip r:embed="rId3">
            <a:alphaModFix/>
          </a:blip>
          <a:stretch>
            <a:fillRect/>
          </a:stretch>
        </p:blipFill>
        <p:spPr>
          <a:xfrm>
            <a:off x="8224500" y="177775"/>
            <a:ext cx="607800" cy="607800"/>
          </a:xfrm>
          <a:prstGeom prst="rect">
            <a:avLst/>
          </a:prstGeom>
          <a:noFill/>
          <a:ln>
            <a:noFill/>
          </a:ln>
        </p:spPr>
      </p:pic>
      <p:sp>
        <p:nvSpPr>
          <p:cNvPr id="186" name="Google Shape;186;p24"/>
          <p:cNvSpPr/>
          <p:nvPr/>
        </p:nvSpPr>
        <p:spPr>
          <a:xfrm>
            <a:off x="7586400" y="785575"/>
            <a:ext cx="12459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PREDICCIÓN</a:t>
            </a:r>
            <a:endParaRPr>
              <a:solidFill>
                <a:schemeClr val="dk1"/>
              </a:solidFill>
              <a:latin typeface="Roboto"/>
              <a:ea typeface="Roboto"/>
              <a:cs typeface="Roboto"/>
              <a:sym typeface="Roboto"/>
            </a:endParaRPr>
          </a:p>
        </p:txBody>
      </p:sp>
      <p:sp>
        <p:nvSpPr>
          <p:cNvPr id="187" name="Google Shape;187;p24"/>
          <p:cNvSpPr txBox="1">
            <a:spLocks noGrp="1"/>
          </p:cNvSpPr>
          <p:nvPr>
            <p:ph type="title"/>
          </p:nvPr>
        </p:nvSpPr>
        <p:spPr>
          <a:xfrm>
            <a:off x="311700" y="410000"/>
            <a:ext cx="4403100" cy="107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a:t>Aprendizaje supervisado </a:t>
            </a:r>
            <a:endParaRPr sz="2700"/>
          </a:p>
          <a:p>
            <a:pPr marL="0" lvl="0" indent="0" algn="l" rtl="0">
              <a:spcBef>
                <a:spcPts val="0"/>
              </a:spcBef>
              <a:spcAft>
                <a:spcPts val="0"/>
              </a:spcAft>
              <a:buNone/>
            </a:pPr>
            <a:r>
              <a:rPr lang="es" sz="2377">
                <a:solidFill>
                  <a:srgbClr val="4A86E8"/>
                </a:solidFill>
              </a:rPr>
              <a:t>Regresión lineal simple</a:t>
            </a:r>
            <a:endParaRPr sz="2377">
              <a:solidFill>
                <a:srgbClr val="4A86E8"/>
              </a:solidFill>
            </a:endParaRPr>
          </a:p>
        </p:txBody>
      </p:sp>
      <p:pic>
        <p:nvPicPr>
          <p:cNvPr id="188" name="Google Shape;188;p24"/>
          <p:cNvPicPr preferRelativeResize="0"/>
          <p:nvPr/>
        </p:nvPicPr>
        <p:blipFill>
          <a:blip r:embed="rId4">
            <a:alphaModFix/>
          </a:blip>
          <a:stretch>
            <a:fillRect/>
          </a:stretch>
        </p:blipFill>
        <p:spPr>
          <a:xfrm>
            <a:off x="531600" y="1399700"/>
            <a:ext cx="3765125" cy="2344100"/>
          </a:xfrm>
          <a:prstGeom prst="rect">
            <a:avLst/>
          </a:prstGeom>
          <a:noFill/>
          <a:ln>
            <a:noFill/>
          </a:ln>
          <a:effectLst>
            <a:outerShdw blurRad="57150" dist="19050" dir="5400000" algn="bl" rotWithShape="0">
              <a:srgbClr val="000000">
                <a:alpha val="50000"/>
              </a:srgbClr>
            </a:outerShdw>
          </a:effectLst>
        </p:spPr>
      </p:pic>
      <p:pic>
        <p:nvPicPr>
          <p:cNvPr id="189" name="Google Shape;189;p24"/>
          <p:cNvPicPr preferRelativeResize="0"/>
          <p:nvPr/>
        </p:nvPicPr>
        <p:blipFill>
          <a:blip r:embed="rId5">
            <a:alphaModFix/>
          </a:blip>
          <a:stretch>
            <a:fillRect/>
          </a:stretch>
        </p:blipFill>
        <p:spPr>
          <a:xfrm>
            <a:off x="4637275" y="1399700"/>
            <a:ext cx="4030417" cy="2344100"/>
          </a:xfrm>
          <a:prstGeom prst="rect">
            <a:avLst/>
          </a:prstGeom>
          <a:noFill/>
          <a:ln>
            <a:noFill/>
          </a:ln>
        </p:spPr>
      </p:pic>
      <p:sp>
        <p:nvSpPr>
          <p:cNvPr id="190" name="Google Shape;190;p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8224500" y="177775"/>
            <a:ext cx="607800" cy="607800"/>
          </a:xfrm>
          <a:prstGeom prst="rect">
            <a:avLst/>
          </a:prstGeom>
          <a:noFill/>
          <a:ln>
            <a:noFill/>
          </a:ln>
        </p:spPr>
      </p:pic>
      <p:sp>
        <p:nvSpPr>
          <p:cNvPr id="196" name="Google Shape;196;p25"/>
          <p:cNvSpPr/>
          <p:nvPr/>
        </p:nvSpPr>
        <p:spPr>
          <a:xfrm>
            <a:off x="7586400" y="785575"/>
            <a:ext cx="12459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PREDICCIÓN</a:t>
            </a:r>
            <a:endParaRPr>
              <a:solidFill>
                <a:schemeClr val="dk1"/>
              </a:solidFill>
              <a:latin typeface="Roboto"/>
              <a:ea typeface="Roboto"/>
              <a:cs typeface="Roboto"/>
              <a:sym typeface="Roboto"/>
            </a:endParaRPr>
          </a:p>
        </p:txBody>
      </p:sp>
      <p:sp>
        <p:nvSpPr>
          <p:cNvPr id="197" name="Google Shape;197;p25"/>
          <p:cNvSpPr txBox="1">
            <a:spLocks noGrp="1"/>
          </p:cNvSpPr>
          <p:nvPr>
            <p:ph type="title"/>
          </p:nvPr>
        </p:nvSpPr>
        <p:spPr>
          <a:xfrm>
            <a:off x="311700" y="410000"/>
            <a:ext cx="4403100" cy="107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a:t>Aprendizaje supervisado </a:t>
            </a:r>
            <a:endParaRPr sz="2700"/>
          </a:p>
          <a:p>
            <a:pPr marL="0" lvl="0" indent="0" algn="l" rtl="0">
              <a:spcBef>
                <a:spcPts val="0"/>
              </a:spcBef>
              <a:spcAft>
                <a:spcPts val="0"/>
              </a:spcAft>
              <a:buNone/>
            </a:pPr>
            <a:r>
              <a:rPr lang="es" sz="2377">
                <a:solidFill>
                  <a:srgbClr val="4A86E8"/>
                </a:solidFill>
              </a:rPr>
              <a:t>Regresión lineal simple</a:t>
            </a:r>
            <a:endParaRPr sz="2377">
              <a:solidFill>
                <a:srgbClr val="4A86E8"/>
              </a:solidFill>
            </a:endParaRPr>
          </a:p>
        </p:txBody>
      </p:sp>
      <p:pic>
        <p:nvPicPr>
          <p:cNvPr id="198" name="Google Shape;198;p25"/>
          <p:cNvPicPr preferRelativeResize="0"/>
          <p:nvPr/>
        </p:nvPicPr>
        <p:blipFill>
          <a:blip r:embed="rId4">
            <a:alphaModFix/>
          </a:blip>
          <a:stretch>
            <a:fillRect/>
          </a:stretch>
        </p:blipFill>
        <p:spPr>
          <a:xfrm>
            <a:off x="2162975" y="1327125"/>
            <a:ext cx="4574726" cy="2742100"/>
          </a:xfrm>
          <a:prstGeom prst="rect">
            <a:avLst/>
          </a:prstGeom>
          <a:noFill/>
          <a:ln>
            <a:noFill/>
          </a:ln>
          <a:effectLst>
            <a:outerShdw blurRad="57150" dist="19050" dir="5400000" algn="bl" rotWithShape="0">
              <a:srgbClr val="000000">
                <a:alpha val="50000"/>
              </a:srgbClr>
            </a:outerShdw>
          </a:effectLst>
        </p:spPr>
      </p:pic>
      <p:sp>
        <p:nvSpPr>
          <p:cNvPr id="199" name="Google Shape;199;p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3"/>
        <p:cNvGrpSpPr/>
        <p:nvPr/>
      </p:nvGrpSpPr>
      <p:grpSpPr>
        <a:xfrm>
          <a:off x="0" y="0"/>
          <a:ext cx="0" cy="0"/>
          <a:chOff x="0" y="0"/>
          <a:chExt cx="0" cy="0"/>
        </a:xfrm>
      </p:grpSpPr>
      <p:pic>
        <p:nvPicPr>
          <p:cNvPr id="204" name="Google Shape;204;p26"/>
          <p:cNvPicPr preferRelativeResize="0"/>
          <p:nvPr/>
        </p:nvPicPr>
        <p:blipFill>
          <a:blip r:embed="rId3">
            <a:alphaModFix/>
          </a:blip>
          <a:stretch>
            <a:fillRect/>
          </a:stretch>
        </p:blipFill>
        <p:spPr>
          <a:xfrm>
            <a:off x="8224500" y="177775"/>
            <a:ext cx="607800" cy="607800"/>
          </a:xfrm>
          <a:prstGeom prst="rect">
            <a:avLst/>
          </a:prstGeom>
          <a:noFill/>
          <a:ln>
            <a:noFill/>
          </a:ln>
        </p:spPr>
      </p:pic>
      <p:sp>
        <p:nvSpPr>
          <p:cNvPr id="205" name="Google Shape;205;p26"/>
          <p:cNvSpPr/>
          <p:nvPr/>
        </p:nvSpPr>
        <p:spPr>
          <a:xfrm>
            <a:off x="7586400" y="785575"/>
            <a:ext cx="12459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PREDICCIÓN</a:t>
            </a:r>
            <a:endParaRPr>
              <a:solidFill>
                <a:schemeClr val="dk1"/>
              </a:solidFill>
              <a:latin typeface="Roboto"/>
              <a:ea typeface="Roboto"/>
              <a:cs typeface="Roboto"/>
              <a:sym typeface="Roboto"/>
            </a:endParaRPr>
          </a:p>
        </p:txBody>
      </p:sp>
      <p:sp>
        <p:nvSpPr>
          <p:cNvPr id="206" name="Google Shape;206;p26"/>
          <p:cNvSpPr txBox="1">
            <a:spLocks noGrp="1"/>
          </p:cNvSpPr>
          <p:nvPr>
            <p:ph type="title"/>
          </p:nvPr>
        </p:nvSpPr>
        <p:spPr>
          <a:xfrm>
            <a:off x="311700" y="410000"/>
            <a:ext cx="4403100" cy="107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a:t>Aprendizaje supervisado </a:t>
            </a:r>
            <a:endParaRPr sz="2700"/>
          </a:p>
          <a:p>
            <a:pPr marL="0" lvl="0" indent="0" algn="l" rtl="0">
              <a:spcBef>
                <a:spcPts val="0"/>
              </a:spcBef>
              <a:spcAft>
                <a:spcPts val="0"/>
              </a:spcAft>
              <a:buNone/>
            </a:pPr>
            <a:r>
              <a:rPr lang="es" sz="2377">
                <a:solidFill>
                  <a:srgbClr val="4A86E8"/>
                </a:solidFill>
              </a:rPr>
              <a:t>Regresión lineal múltiple</a:t>
            </a:r>
            <a:endParaRPr sz="2377">
              <a:solidFill>
                <a:srgbClr val="4A86E8"/>
              </a:solidFill>
            </a:endParaRPr>
          </a:p>
        </p:txBody>
      </p:sp>
      <p:pic>
        <p:nvPicPr>
          <p:cNvPr id="207" name="Google Shape;207;p26"/>
          <p:cNvPicPr preferRelativeResize="0"/>
          <p:nvPr/>
        </p:nvPicPr>
        <p:blipFill>
          <a:blip r:embed="rId4">
            <a:alphaModFix/>
          </a:blip>
          <a:stretch>
            <a:fillRect/>
          </a:stretch>
        </p:blipFill>
        <p:spPr>
          <a:xfrm>
            <a:off x="311700" y="2909000"/>
            <a:ext cx="5597400" cy="888050"/>
          </a:xfrm>
          <a:prstGeom prst="rect">
            <a:avLst/>
          </a:prstGeom>
          <a:noFill/>
          <a:ln>
            <a:noFill/>
          </a:ln>
          <a:effectLst>
            <a:outerShdw blurRad="57150" dist="19050" dir="5400000" algn="bl" rotWithShape="0">
              <a:srgbClr val="000000">
                <a:alpha val="50000"/>
              </a:srgbClr>
            </a:outerShdw>
          </a:effectLst>
        </p:spPr>
      </p:pic>
      <p:sp>
        <p:nvSpPr>
          <p:cNvPr id="208" name="Google Shape;208;p26"/>
          <p:cNvSpPr txBox="1">
            <a:spLocks noGrp="1"/>
          </p:cNvSpPr>
          <p:nvPr>
            <p:ph type="body" idx="1"/>
          </p:nvPr>
        </p:nvSpPr>
        <p:spPr>
          <a:xfrm>
            <a:off x="311700" y="1482800"/>
            <a:ext cx="4938000" cy="1273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s" sz="1500"/>
              <a:t>Escritura y lectura sobre la variable de matemáticas.</a:t>
            </a:r>
            <a:endParaRPr sz="1500"/>
          </a:p>
          <a:p>
            <a:pPr marL="457200" lvl="0" indent="-323850" algn="l" rtl="0">
              <a:spcBef>
                <a:spcPts val="0"/>
              </a:spcBef>
              <a:spcAft>
                <a:spcPts val="0"/>
              </a:spcAft>
              <a:buSzPts val="1500"/>
              <a:buChar char="●"/>
            </a:pPr>
            <a:r>
              <a:rPr lang="es" sz="1500"/>
              <a:t>R2 aceptable -&gt; existe correlación entre las variables.</a:t>
            </a:r>
            <a:endParaRPr sz="1500"/>
          </a:p>
        </p:txBody>
      </p:sp>
      <p:sp>
        <p:nvSpPr>
          <p:cNvPr id="209" name="Google Shape;209;p2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sz="2377">
              <a:solidFill>
                <a:srgbClr val="4A86E8"/>
              </a:solidFill>
            </a:endParaRPr>
          </a:p>
        </p:txBody>
      </p:sp>
      <p:pic>
        <p:nvPicPr>
          <p:cNvPr id="215" name="Google Shape;215;p27"/>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16" name="Google Shape;216;p27"/>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17" name="Google Shape;217;p27"/>
          <p:cNvPicPr preferRelativeResize="0"/>
          <p:nvPr/>
        </p:nvPicPr>
        <p:blipFill>
          <a:blip r:embed="rId4">
            <a:alphaModFix/>
          </a:blip>
          <a:stretch>
            <a:fillRect/>
          </a:stretch>
        </p:blipFill>
        <p:spPr>
          <a:xfrm>
            <a:off x="311700" y="1591475"/>
            <a:ext cx="515250" cy="515250"/>
          </a:xfrm>
          <a:prstGeom prst="rect">
            <a:avLst/>
          </a:prstGeom>
          <a:noFill/>
          <a:ln>
            <a:noFill/>
          </a:ln>
        </p:spPr>
      </p:pic>
      <p:sp>
        <p:nvSpPr>
          <p:cNvPr id="218" name="Google Shape;218;p27"/>
          <p:cNvSpPr txBox="1"/>
          <p:nvPr/>
        </p:nvSpPr>
        <p:spPr>
          <a:xfrm>
            <a:off x="980425" y="1649000"/>
            <a:ext cx="23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EXAMEN PREPARATORIO</a:t>
            </a:r>
            <a:endParaRPr>
              <a:latin typeface="Roboto"/>
              <a:ea typeface="Roboto"/>
              <a:cs typeface="Roboto"/>
              <a:sym typeface="Roboto"/>
            </a:endParaRPr>
          </a:p>
        </p:txBody>
      </p:sp>
      <p:pic>
        <p:nvPicPr>
          <p:cNvPr id="219" name="Google Shape;219;p27"/>
          <p:cNvPicPr preferRelativeResize="0"/>
          <p:nvPr/>
        </p:nvPicPr>
        <p:blipFill>
          <a:blip r:embed="rId5">
            <a:alphaModFix/>
          </a:blip>
          <a:stretch>
            <a:fillRect/>
          </a:stretch>
        </p:blipFill>
        <p:spPr>
          <a:xfrm>
            <a:off x="3850480" y="1393813"/>
            <a:ext cx="3766750" cy="2355875"/>
          </a:xfrm>
          <a:prstGeom prst="rect">
            <a:avLst/>
          </a:prstGeom>
          <a:noFill/>
          <a:ln>
            <a:noFill/>
          </a:ln>
        </p:spPr>
      </p:pic>
      <p:sp>
        <p:nvSpPr>
          <p:cNvPr id="220" name="Google Shape;220;p27"/>
          <p:cNvSpPr/>
          <p:nvPr/>
        </p:nvSpPr>
        <p:spPr>
          <a:xfrm>
            <a:off x="279375" y="2524175"/>
            <a:ext cx="579900" cy="29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txBox="1"/>
          <p:nvPr/>
        </p:nvSpPr>
        <p:spPr>
          <a:xfrm>
            <a:off x="1076725" y="2473775"/>
            <a:ext cx="23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RANDOM FOREST</a:t>
            </a:r>
            <a:endParaRPr>
              <a:latin typeface="Roboto"/>
              <a:ea typeface="Roboto"/>
              <a:cs typeface="Roboto"/>
              <a:sym typeface="Roboto"/>
            </a:endParaRPr>
          </a:p>
        </p:txBody>
      </p:sp>
      <p:sp>
        <p:nvSpPr>
          <p:cNvPr id="222" name="Google Shape;222;p27"/>
          <p:cNvSpPr/>
          <p:nvPr/>
        </p:nvSpPr>
        <p:spPr>
          <a:xfrm>
            <a:off x="279375" y="3162125"/>
            <a:ext cx="579900" cy="29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txBox="1"/>
          <p:nvPr/>
        </p:nvSpPr>
        <p:spPr>
          <a:xfrm>
            <a:off x="1076725" y="3111725"/>
            <a:ext cx="25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SUPPORT VECTOR MACHINE</a:t>
            </a:r>
            <a:endParaRPr>
              <a:latin typeface="Roboto"/>
              <a:ea typeface="Roboto"/>
              <a:cs typeface="Roboto"/>
              <a:sym typeface="Roboto"/>
            </a:endParaRPr>
          </a:p>
        </p:txBody>
      </p:sp>
      <p:sp>
        <p:nvSpPr>
          <p:cNvPr id="224" name="Google Shape;224;p27"/>
          <p:cNvSpPr/>
          <p:nvPr/>
        </p:nvSpPr>
        <p:spPr>
          <a:xfrm>
            <a:off x="279375" y="3800075"/>
            <a:ext cx="579900" cy="29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txBox="1"/>
          <p:nvPr/>
        </p:nvSpPr>
        <p:spPr>
          <a:xfrm>
            <a:off x="1076725" y="3749675"/>
            <a:ext cx="25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XGBOOST</a:t>
            </a:r>
            <a:endParaRPr>
              <a:latin typeface="Roboto"/>
              <a:ea typeface="Roboto"/>
              <a:cs typeface="Roboto"/>
              <a:sym typeface="Roboto"/>
            </a:endParaRPr>
          </a:p>
        </p:txBody>
      </p:sp>
      <p:sp>
        <p:nvSpPr>
          <p:cNvPr id="226" name="Google Shape;226;p2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Random forest</a:t>
            </a:r>
            <a:endParaRPr sz="2377">
              <a:solidFill>
                <a:srgbClr val="4A86E8"/>
              </a:solidFill>
            </a:endParaRPr>
          </a:p>
        </p:txBody>
      </p:sp>
      <p:pic>
        <p:nvPicPr>
          <p:cNvPr id="232" name="Google Shape;232;p28"/>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33" name="Google Shape;233;p28"/>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34" name="Google Shape;234;p28"/>
          <p:cNvPicPr preferRelativeResize="0"/>
          <p:nvPr/>
        </p:nvPicPr>
        <p:blipFill>
          <a:blip r:embed="rId4">
            <a:alphaModFix/>
          </a:blip>
          <a:stretch>
            <a:fillRect/>
          </a:stretch>
        </p:blipFill>
        <p:spPr>
          <a:xfrm>
            <a:off x="1012000" y="1229875"/>
            <a:ext cx="4976576" cy="3418749"/>
          </a:xfrm>
          <a:prstGeom prst="rect">
            <a:avLst/>
          </a:prstGeom>
          <a:noFill/>
          <a:ln>
            <a:noFill/>
          </a:ln>
        </p:spPr>
      </p:pic>
      <p:sp>
        <p:nvSpPr>
          <p:cNvPr id="235" name="Google Shape;235;p2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Random forest</a:t>
            </a:r>
            <a:endParaRPr sz="2377">
              <a:solidFill>
                <a:srgbClr val="4A86E8"/>
              </a:solidFill>
            </a:endParaRPr>
          </a:p>
        </p:txBody>
      </p:sp>
      <p:pic>
        <p:nvPicPr>
          <p:cNvPr id="241" name="Google Shape;241;p29"/>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42" name="Google Shape;242;p29"/>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43" name="Google Shape;243;p29"/>
          <p:cNvPicPr preferRelativeResize="0"/>
          <p:nvPr/>
        </p:nvPicPr>
        <p:blipFill>
          <a:blip r:embed="rId4">
            <a:alphaModFix/>
          </a:blip>
          <a:stretch>
            <a:fillRect/>
          </a:stretch>
        </p:blipFill>
        <p:spPr>
          <a:xfrm>
            <a:off x="171275" y="1287900"/>
            <a:ext cx="6869175" cy="3429725"/>
          </a:xfrm>
          <a:prstGeom prst="rect">
            <a:avLst/>
          </a:prstGeom>
          <a:noFill/>
          <a:ln>
            <a:noFill/>
          </a:ln>
          <a:effectLst>
            <a:outerShdw blurRad="57150" dist="19050" dir="5400000" algn="bl" rotWithShape="0">
              <a:srgbClr val="000000">
                <a:alpha val="50000"/>
              </a:srgbClr>
            </a:outerShdw>
          </a:effectLst>
        </p:spPr>
      </p:pic>
      <p:sp>
        <p:nvSpPr>
          <p:cNvPr id="244" name="Google Shape;244;p2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Random forest</a:t>
            </a:r>
            <a:endParaRPr sz="2377">
              <a:solidFill>
                <a:srgbClr val="4A86E8"/>
              </a:solidFill>
            </a:endParaRPr>
          </a:p>
        </p:txBody>
      </p:sp>
      <p:pic>
        <p:nvPicPr>
          <p:cNvPr id="250" name="Google Shape;250;p30"/>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51" name="Google Shape;251;p30"/>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52" name="Google Shape;252;p30"/>
          <p:cNvPicPr preferRelativeResize="0"/>
          <p:nvPr/>
        </p:nvPicPr>
        <p:blipFill>
          <a:blip r:embed="rId4">
            <a:alphaModFix/>
          </a:blip>
          <a:stretch>
            <a:fillRect/>
          </a:stretch>
        </p:blipFill>
        <p:spPr>
          <a:xfrm>
            <a:off x="311700" y="1644800"/>
            <a:ext cx="6998099" cy="2564950"/>
          </a:xfrm>
          <a:prstGeom prst="rect">
            <a:avLst/>
          </a:prstGeom>
          <a:noFill/>
          <a:ln>
            <a:noFill/>
          </a:ln>
        </p:spPr>
      </p:pic>
      <p:sp>
        <p:nvSpPr>
          <p:cNvPr id="253" name="Google Shape;253;p3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Support Vector Machine</a:t>
            </a:r>
            <a:endParaRPr sz="2377">
              <a:solidFill>
                <a:srgbClr val="4A86E8"/>
              </a:solidFill>
            </a:endParaRPr>
          </a:p>
        </p:txBody>
      </p:sp>
      <p:pic>
        <p:nvPicPr>
          <p:cNvPr id="259" name="Google Shape;259;p31"/>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60" name="Google Shape;260;p31"/>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61" name="Google Shape;261;p31"/>
          <p:cNvPicPr preferRelativeResize="0"/>
          <p:nvPr/>
        </p:nvPicPr>
        <p:blipFill>
          <a:blip r:embed="rId4">
            <a:alphaModFix/>
          </a:blip>
          <a:stretch>
            <a:fillRect/>
          </a:stretch>
        </p:blipFill>
        <p:spPr>
          <a:xfrm>
            <a:off x="311700" y="1519400"/>
            <a:ext cx="4774025" cy="2928350"/>
          </a:xfrm>
          <a:prstGeom prst="rect">
            <a:avLst/>
          </a:prstGeom>
          <a:noFill/>
          <a:ln>
            <a:noFill/>
          </a:ln>
          <a:effectLst>
            <a:outerShdw blurRad="57150" dist="19050" dir="5400000" algn="bl" rotWithShape="0">
              <a:srgbClr val="000000">
                <a:alpha val="50000"/>
              </a:srgbClr>
            </a:outerShdw>
          </a:effectLst>
        </p:spPr>
      </p:pic>
      <p:sp>
        <p:nvSpPr>
          <p:cNvPr id="262" name="Google Shape;262;p3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Introducción</a:t>
            </a:r>
            <a:endParaRPr/>
          </a:p>
        </p:txBody>
      </p:sp>
      <p:pic>
        <p:nvPicPr>
          <p:cNvPr id="96" name="Google Shape;96;p14"/>
          <p:cNvPicPr preferRelativeResize="0"/>
          <p:nvPr/>
        </p:nvPicPr>
        <p:blipFill>
          <a:blip r:embed="rId3">
            <a:alphaModFix/>
          </a:blip>
          <a:stretch>
            <a:fillRect/>
          </a:stretch>
        </p:blipFill>
        <p:spPr>
          <a:xfrm>
            <a:off x="1201875" y="1228737"/>
            <a:ext cx="2844825" cy="2589274"/>
          </a:xfrm>
          <a:prstGeom prst="rect">
            <a:avLst/>
          </a:prstGeom>
          <a:noFill/>
          <a:ln>
            <a:noFill/>
          </a:ln>
        </p:spPr>
      </p:pic>
      <p:pic>
        <p:nvPicPr>
          <p:cNvPr id="97" name="Google Shape;97;p14"/>
          <p:cNvPicPr preferRelativeResize="0"/>
          <p:nvPr/>
        </p:nvPicPr>
        <p:blipFill>
          <a:blip r:embed="rId4">
            <a:alphaModFix/>
          </a:blip>
          <a:stretch>
            <a:fillRect/>
          </a:stretch>
        </p:blipFill>
        <p:spPr>
          <a:xfrm>
            <a:off x="4691934" y="1228725"/>
            <a:ext cx="2952750" cy="2686050"/>
          </a:xfrm>
          <a:prstGeom prst="rect">
            <a:avLst/>
          </a:prstGeom>
          <a:noFill/>
          <a:ln>
            <a:noFill/>
          </a:ln>
        </p:spPr>
      </p:pic>
      <p:sp>
        <p:nvSpPr>
          <p:cNvPr id="98" name="Google Shape;98;p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Support Vector Machine</a:t>
            </a:r>
            <a:endParaRPr sz="2377">
              <a:solidFill>
                <a:srgbClr val="4A86E8"/>
              </a:solidFill>
            </a:endParaRPr>
          </a:p>
        </p:txBody>
      </p:sp>
      <p:pic>
        <p:nvPicPr>
          <p:cNvPr id="268" name="Google Shape;268;p32"/>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69" name="Google Shape;269;p32"/>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sp>
        <p:nvSpPr>
          <p:cNvPr id="270" name="Google Shape;270;p32"/>
          <p:cNvSpPr txBox="1"/>
          <p:nvPr/>
        </p:nvSpPr>
        <p:spPr>
          <a:xfrm>
            <a:off x="629075" y="1417650"/>
            <a:ext cx="57588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Mejores valores obtenidos con</a:t>
            </a:r>
            <a:endParaRPr/>
          </a:p>
          <a:p>
            <a:pPr marL="0" lvl="0" indent="0" algn="l" rtl="0">
              <a:spcBef>
                <a:spcPts val="0"/>
              </a:spcBef>
              <a:spcAft>
                <a:spcPts val="0"/>
              </a:spcAft>
              <a:buNone/>
            </a:pPr>
            <a:r>
              <a:rPr lang="es" sz="1700"/>
              <a:t>ς</a:t>
            </a:r>
            <a:r>
              <a:rPr lang="es"/>
              <a:t> = 0.125 y C = 32</a:t>
            </a:r>
            <a:endParaRPr/>
          </a:p>
        </p:txBody>
      </p:sp>
      <p:graphicFrame>
        <p:nvGraphicFramePr>
          <p:cNvPr id="271" name="Google Shape;271;p32"/>
          <p:cNvGraphicFramePr/>
          <p:nvPr/>
        </p:nvGraphicFramePr>
        <p:xfrm>
          <a:off x="311700" y="2316200"/>
          <a:ext cx="4103800" cy="1584840"/>
        </p:xfrm>
        <a:graphic>
          <a:graphicData uri="http://schemas.openxmlformats.org/drawingml/2006/table">
            <a:tbl>
              <a:tblPr>
                <a:noFill/>
                <a:tableStyleId>{137962C0-795C-4E85-AD8C-34A28677431B}</a:tableStyleId>
              </a:tblPr>
              <a:tblGrid>
                <a:gridCol w="1042000">
                  <a:extLst>
                    <a:ext uri="{9D8B030D-6E8A-4147-A177-3AD203B41FA5}">
                      <a16:colId xmlns:a16="http://schemas.microsoft.com/office/drawing/2014/main" val="20000"/>
                    </a:ext>
                  </a:extLst>
                </a:gridCol>
                <a:gridCol w="1097675">
                  <a:extLst>
                    <a:ext uri="{9D8B030D-6E8A-4147-A177-3AD203B41FA5}">
                      <a16:colId xmlns:a16="http://schemas.microsoft.com/office/drawing/2014/main" val="20001"/>
                    </a:ext>
                  </a:extLst>
                </a:gridCol>
                <a:gridCol w="1089525">
                  <a:extLst>
                    <a:ext uri="{9D8B030D-6E8A-4147-A177-3AD203B41FA5}">
                      <a16:colId xmlns:a16="http://schemas.microsoft.com/office/drawing/2014/main" val="20002"/>
                    </a:ext>
                  </a:extLst>
                </a:gridCol>
                <a:gridCol w="8746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s"/>
                        <a:t> </a:t>
                      </a:r>
                      <a:endParaRPr/>
                    </a:p>
                  </a:txBody>
                  <a:tcPr marL="91425" marR="91425" marT="91425" marB="91425" anchor="ctr"/>
                </a:tc>
                <a:tc gridSpan="3">
                  <a:txBody>
                    <a:bodyPr/>
                    <a:lstStyle/>
                    <a:p>
                      <a:pPr marL="0" lvl="0" indent="0" algn="ctr" rtl="0">
                        <a:spcBef>
                          <a:spcPts val="0"/>
                        </a:spcBef>
                        <a:spcAft>
                          <a:spcPts val="0"/>
                        </a:spcAft>
                        <a:buNone/>
                      </a:pPr>
                      <a:r>
                        <a:rPr lang="es"/>
                        <a:t>Valores Reales</a:t>
                      </a:r>
                      <a:endParaRPr/>
                    </a:p>
                  </a:txBody>
                  <a:tcPr marL="91425" marR="91425" marT="91425" marB="91425"/>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96200">
                <a:tc rowSpan="3">
                  <a:txBody>
                    <a:bodyPr/>
                    <a:lstStyle/>
                    <a:p>
                      <a:pPr marL="0" lvl="0" indent="0" algn="ctr" rtl="0">
                        <a:spcBef>
                          <a:spcPts val="0"/>
                        </a:spcBef>
                        <a:spcAft>
                          <a:spcPts val="0"/>
                        </a:spcAft>
                        <a:buNone/>
                      </a:pPr>
                      <a:r>
                        <a:rPr lang="es"/>
                        <a:t>Predicción</a:t>
                      </a:r>
                      <a:endParaRPr/>
                    </a:p>
                  </a:txBody>
                  <a:tcPr marL="91425" marR="91425" marT="91425" marB="91425" anchor="ctr"/>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s"/>
                        <a:t>Completed</a:t>
                      </a:r>
                      <a:endParaRPr/>
                    </a:p>
                  </a:txBody>
                  <a:tcPr marL="91425" marR="91425" marT="91425" marB="91425"/>
                </a:tc>
                <a:tc>
                  <a:txBody>
                    <a:bodyPr/>
                    <a:lstStyle/>
                    <a:p>
                      <a:pPr marL="0" lvl="0" indent="0" algn="ctr" rtl="0">
                        <a:spcBef>
                          <a:spcPts val="0"/>
                        </a:spcBef>
                        <a:spcAft>
                          <a:spcPts val="0"/>
                        </a:spcAft>
                        <a:buNone/>
                      </a:pPr>
                      <a:r>
                        <a:rPr lang="es"/>
                        <a:t>None</a:t>
                      </a:r>
                      <a:endParaRPr/>
                    </a:p>
                  </a:txBody>
                  <a:tcPr marL="91425" marR="91425" marT="91425" marB="91425"/>
                </a:tc>
                <a:extLst>
                  <a:ext uri="{0D108BD9-81ED-4DB2-BD59-A6C34878D82A}">
                    <a16:rowId xmlns:a16="http://schemas.microsoft.com/office/drawing/2014/main" val="10001"/>
                  </a:ext>
                </a:extLst>
              </a:tr>
              <a:tr h="396200">
                <a:tc vMerge="1">
                  <a:txBody>
                    <a:bodyPr/>
                    <a:lstStyle/>
                    <a:p>
                      <a:endParaRPr lang="es-ES"/>
                    </a:p>
                  </a:txBody>
                  <a:tcPr/>
                </a:tc>
                <a:tc>
                  <a:txBody>
                    <a:bodyPr/>
                    <a:lstStyle/>
                    <a:p>
                      <a:pPr marL="0" lvl="0" indent="0" algn="ctr" rtl="0">
                        <a:spcBef>
                          <a:spcPts val="0"/>
                        </a:spcBef>
                        <a:spcAft>
                          <a:spcPts val="0"/>
                        </a:spcAft>
                        <a:buNone/>
                      </a:pPr>
                      <a:r>
                        <a:rPr lang="es"/>
                        <a:t>Completed</a:t>
                      </a:r>
                      <a:endParaRPr/>
                    </a:p>
                  </a:txBody>
                  <a:tcPr marL="91425" marR="91425" marT="91425" marB="91425"/>
                </a:tc>
                <a:tc>
                  <a:txBody>
                    <a:bodyPr/>
                    <a:lstStyle/>
                    <a:p>
                      <a:pPr marL="0" lvl="0" indent="0" algn="ctr" rtl="0">
                        <a:spcBef>
                          <a:spcPts val="0"/>
                        </a:spcBef>
                        <a:spcAft>
                          <a:spcPts val="0"/>
                        </a:spcAft>
                        <a:buNone/>
                      </a:pPr>
                      <a:r>
                        <a:rPr lang="es"/>
                        <a:t>127</a:t>
                      </a:r>
                      <a:endParaRPr/>
                    </a:p>
                  </a:txBody>
                  <a:tcPr marL="91425" marR="91425" marT="91425" marB="91425"/>
                </a:tc>
                <a:tc>
                  <a:txBody>
                    <a:bodyPr/>
                    <a:lstStyle/>
                    <a:p>
                      <a:pPr marL="0" lvl="0" indent="0" algn="ctr" rtl="0">
                        <a:spcBef>
                          <a:spcPts val="0"/>
                        </a:spcBef>
                        <a:spcAft>
                          <a:spcPts val="0"/>
                        </a:spcAft>
                        <a:buNone/>
                      </a:pPr>
                      <a:r>
                        <a:rPr lang="es"/>
                        <a:t>217</a:t>
                      </a:r>
                      <a:endParaRPr/>
                    </a:p>
                  </a:txBody>
                  <a:tcPr marL="91425" marR="91425" marT="91425" marB="91425"/>
                </a:tc>
                <a:extLst>
                  <a:ext uri="{0D108BD9-81ED-4DB2-BD59-A6C34878D82A}">
                    <a16:rowId xmlns:a16="http://schemas.microsoft.com/office/drawing/2014/main" val="10002"/>
                  </a:ext>
                </a:extLst>
              </a:tr>
              <a:tr h="396200">
                <a:tc vMerge="1">
                  <a:txBody>
                    <a:bodyPr/>
                    <a:lstStyle/>
                    <a:p>
                      <a:endParaRPr lang="es-ES"/>
                    </a:p>
                  </a:txBody>
                  <a:tcPr/>
                </a:tc>
                <a:tc>
                  <a:txBody>
                    <a:bodyPr/>
                    <a:lstStyle/>
                    <a:p>
                      <a:pPr marL="0" lvl="0" indent="0" algn="ctr" rtl="0">
                        <a:spcBef>
                          <a:spcPts val="0"/>
                        </a:spcBef>
                        <a:spcAft>
                          <a:spcPts val="0"/>
                        </a:spcAft>
                        <a:buNone/>
                      </a:pPr>
                      <a:r>
                        <a:rPr lang="es"/>
                        <a:t>None</a:t>
                      </a:r>
                      <a:endParaRPr/>
                    </a:p>
                  </a:txBody>
                  <a:tcPr marL="91425" marR="91425" marT="91425" marB="91425"/>
                </a:tc>
                <a:tc>
                  <a:txBody>
                    <a:bodyPr/>
                    <a:lstStyle/>
                    <a:p>
                      <a:pPr marL="0" lvl="0" indent="0" algn="ctr" rtl="0">
                        <a:spcBef>
                          <a:spcPts val="0"/>
                        </a:spcBef>
                        <a:spcAft>
                          <a:spcPts val="0"/>
                        </a:spcAft>
                        <a:buNone/>
                      </a:pPr>
                      <a:r>
                        <a:rPr lang="es"/>
                        <a:t>81</a:t>
                      </a:r>
                      <a:endParaRPr/>
                    </a:p>
                  </a:txBody>
                  <a:tcPr marL="91425" marR="91425" marT="91425" marB="91425"/>
                </a:tc>
                <a:tc>
                  <a:txBody>
                    <a:bodyPr/>
                    <a:lstStyle/>
                    <a:p>
                      <a:pPr marL="0" lvl="0" indent="0" algn="ctr" rtl="0">
                        <a:spcBef>
                          <a:spcPts val="0"/>
                        </a:spcBef>
                        <a:spcAft>
                          <a:spcPts val="0"/>
                        </a:spcAft>
                        <a:buNone/>
                      </a:pPr>
                      <a:r>
                        <a:rPr lang="es"/>
                        <a:t>527</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272" name="Google Shape;272;p32"/>
          <p:cNvPicPr preferRelativeResize="0"/>
          <p:nvPr/>
        </p:nvPicPr>
        <p:blipFill>
          <a:blip r:embed="rId4">
            <a:alphaModFix/>
          </a:blip>
          <a:stretch>
            <a:fillRect/>
          </a:stretch>
        </p:blipFill>
        <p:spPr>
          <a:xfrm>
            <a:off x="4783750" y="1762350"/>
            <a:ext cx="3811400" cy="2692550"/>
          </a:xfrm>
          <a:prstGeom prst="rect">
            <a:avLst/>
          </a:prstGeom>
          <a:noFill/>
          <a:ln>
            <a:noFill/>
          </a:ln>
        </p:spPr>
      </p:pic>
      <p:sp>
        <p:nvSpPr>
          <p:cNvPr id="273" name="Google Shape;273;p3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Support Vector Machine</a:t>
            </a:r>
            <a:endParaRPr sz="2377">
              <a:solidFill>
                <a:srgbClr val="4A86E8"/>
              </a:solidFill>
            </a:endParaRPr>
          </a:p>
        </p:txBody>
      </p:sp>
      <p:pic>
        <p:nvPicPr>
          <p:cNvPr id="279" name="Google Shape;279;p33"/>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80" name="Google Shape;280;p33"/>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sp>
        <p:nvSpPr>
          <p:cNvPr id="281" name="Google Shape;281;p33"/>
          <p:cNvSpPr txBox="1"/>
          <p:nvPr/>
        </p:nvSpPr>
        <p:spPr>
          <a:xfrm>
            <a:off x="629075" y="1417650"/>
            <a:ext cx="57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82" name="Google Shape;282;p33"/>
          <p:cNvPicPr preferRelativeResize="0"/>
          <p:nvPr/>
        </p:nvPicPr>
        <p:blipFill>
          <a:blip r:embed="rId4">
            <a:alphaModFix/>
          </a:blip>
          <a:stretch>
            <a:fillRect/>
          </a:stretch>
        </p:blipFill>
        <p:spPr>
          <a:xfrm>
            <a:off x="311700" y="1302900"/>
            <a:ext cx="5281974" cy="3496523"/>
          </a:xfrm>
          <a:prstGeom prst="rect">
            <a:avLst/>
          </a:prstGeom>
          <a:noFill/>
          <a:ln>
            <a:noFill/>
          </a:ln>
        </p:spPr>
      </p:pic>
      <p:pic>
        <p:nvPicPr>
          <p:cNvPr id="283" name="Google Shape;283;p33"/>
          <p:cNvPicPr preferRelativeResize="0"/>
          <p:nvPr/>
        </p:nvPicPr>
        <p:blipFill>
          <a:blip r:embed="rId5">
            <a:alphaModFix/>
          </a:blip>
          <a:stretch>
            <a:fillRect/>
          </a:stretch>
        </p:blipFill>
        <p:spPr>
          <a:xfrm>
            <a:off x="5746100" y="1417638"/>
            <a:ext cx="444301" cy="444301"/>
          </a:xfrm>
          <a:prstGeom prst="rect">
            <a:avLst/>
          </a:prstGeom>
          <a:noFill/>
          <a:ln>
            <a:noFill/>
          </a:ln>
        </p:spPr>
      </p:pic>
      <p:pic>
        <p:nvPicPr>
          <p:cNvPr id="284" name="Google Shape;284;p33"/>
          <p:cNvPicPr preferRelativeResize="0"/>
          <p:nvPr/>
        </p:nvPicPr>
        <p:blipFill>
          <a:blip r:embed="rId5">
            <a:alphaModFix/>
          </a:blip>
          <a:stretch>
            <a:fillRect/>
          </a:stretch>
        </p:blipFill>
        <p:spPr>
          <a:xfrm>
            <a:off x="5746100" y="2104388"/>
            <a:ext cx="444301" cy="444301"/>
          </a:xfrm>
          <a:prstGeom prst="rect">
            <a:avLst/>
          </a:prstGeom>
          <a:noFill/>
          <a:ln>
            <a:noFill/>
          </a:ln>
        </p:spPr>
      </p:pic>
      <p:pic>
        <p:nvPicPr>
          <p:cNvPr id="285" name="Google Shape;285;p33"/>
          <p:cNvPicPr preferRelativeResize="0"/>
          <p:nvPr/>
        </p:nvPicPr>
        <p:blipFill>
          <a:blip r:embed="rId5">
            <a:alphaModFix/>
          </a:blip>
          <a:stretch>
            <a:fillRect/>
          </a:stretch>
        </p:blipFill>
        <p:spPr>
          <a:xfrm>
            <a:off x="5746100" y="2791113"/>
            <a:ext cx="444301" cy="444301"/>
          </a:xfrm>
          <a:prstGeom prst="rect">
            <a:avLst/>
          </a:prstGeom>
          <a:noFill/>
          <a:ln>
            <a:noFill/>
          </a:ln>
        </p:spPr>
      </p:pic>
      <p:sp>
        <p:nvSpPr>
          <p:cNvPr id="286" name="Google Shape;286;p33"/>
          <p:cNvSpPr txBox="1"/>
          <p:nvPr/>
        </p:nvSpPr>
        <p:spPr>
          <a:xfrm>
            <a:off x="6342825" y="1439700"/>
            <a:ext cx="26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Reducción de dimensionalidad</a:t>
            </a:r>
            <a:endParaRPr>
              <a:latin typeface="Roboto"/>
              <a:ea typeface="Roboto"/>
              <a:cs typeface="Roboto"/>
              <a:sym typeface="Roboto"/>
            </a:endParaRPr>
          </a:p>
        </p:txBody>
      </p:sp>
      <p:sp>
        <p:nvSpPr>
          <p:cNvPr id="287" name="Google Shape;287;p33"/>
          <p:cNvSpPr txBox="1"/>
          <p:nvPr/>
        </p:nvSpPr>
        <p:spPr>
          <a:xfrm>
            <a:off x="6368925" y="2126425"/>
            <a:ext cx="25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Capacidad computacional</a:t>
            </a:r>
            <a:endParaRPr>
              <a:latin typeface="Roboto"/>
              <a:ea typeface="Roboto"/>
              <a:cs typeface="Roboto"/>
              <a:sym typeface="Roboto"/>
            </a:endParaRPr>
          </a:p>
        </p:txBody>
      </p:sp>
      <p:sp>
        <p:nvSpPr>
          <p:cNvPr id="288" name="Google Shape;288;p33"/>
          <p:cNvSpPr txBox="1"/>
          <p:nvPr/>
        </p:nvSpPr>
        <p:spPr>
          <a:xfrm>
            <a:off x="6387875" y="2813150"/>
            <a:ext cx="26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Homogeneidad de datos</a:t>
            </a:r>
            <a:endParaRPr>
              <a:latin typeface="Roboto"/>
              <a:ea typeface="Roboto"/>
              <a:cs typeface="Roboto"/>
              <a:sym typeface="Roboto"/>
            </a:endParaRPr>
          </a:p>
        </p:txBody>
      </p:sp>
      <p:sp>
        <p:nvSpPr>
          <p:cNvPr id="289" name="Google Shape;289;p3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1000"/>
                                        <p:tgtEl>
                                          <p:spTgt spid="2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1000"/>
                                        <p:tgtEl>
                                          <p:spTgt spid="284"/>
                                        </p:tgtEl>
                                      </p:cBhvr>
                                    </p:animEffect>
                                  </p:childTnLst>
                                </p:cTn>
                              </p:par>
                              <p:par>
                                <p:cTn id="16" presetID="10" presetClass="entr" presetSubtype="0" fill="hold" nodeType="withEffect">
                                  <p:stCondLst>
                                    <p:cond delay="0"/>
                                  </p:stCondLst>
                                  <p:childTnLst>
                                    <p:set>
                                      <p:cBhvr>
                                        <p:cTn id="17" dur="1" fill="hold">
                                          <p:stCondLst>
                                            <p:cond delay="0"/>
                                          </p:stCondLst>
                                        </p:cTn>
                                        <p:tgtEl>
                                          <p:spTgt spid="287"/>
                                        </p:tgtEl>
                                        <p:attrNameLst>
                                          <p:attrName>style.visibility</p:attrName>
                                        </p:attrNameLst>
                                      </p:cBhvr>
                                      <p:to>
                                        <p:strVal val="visible"/>
                                      </p:to>
                                    </p:set>
                                    <p:animEffect transition="in" filter="fade">
                                      <p:cBhvr>
                                        <p:cTn id="18" dur="1000"/>
                                        <p:tgtEl>
                                          <p:spTgt spid="2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8"/>
                                        </p:tgtEl>
                                        <p:attrNameLst>
                                          <p:attrName>style.visibility</p:attrName>
                                        </p:attrNameLst>
                                      </p:cBhvr>
                                      <p:to>
                                        <p:strVal val="visible"/>
                                      </p:to>
                                    </p:set>
                                    <p:animEffect transition="in" filter="fade">
                                      <p:cBhvr>
                                        <p:cTn id="23" dur="1000"/>
                                        <p:tgtEl>
                                          <p:spTgt spid="288"/>
                                        </p:tgtEl>
                                      </p:cBhvr>
                                    </p:animEffect>
                                  </p:childTnLst>
                                </p:cTn>
                              </p:par>
                              <p:par>
                                <p:cTn id="24" presetID="10" presetClass="entr" presetSubtype="0" fill="hold" nodeType="withEffect">
                                  <p:stCondLst>
                                    <p:cond delay="0"/>
                                  </p:stCondLst>
                                  <p:childTnLst>
                                    <p:set>
                                      <p:cBhvr>
                                        <p:cTn id="25" dur="1" fill="hold">
                                          <p:stCondLst>
                                            <p:cond delay="0"/>
                                          </p:stCondLst>
                                        </p:cTn>
                                        <p:tgtEl>
                                          <p:spTgt spid="285"/>
                                        </p:tgtEl>
                                        <p:attrNameLst>
                                          <p:attrName>style.visibility</p:attrName>
                                        </p:attrNameLst>
                                      </p:cBhvr>
                                      <p:to>
                                        <p:strVal val="visible"/>
                                      </p:to>
                                    </p:set>
                                    <p:animEffect transition="in" filter="fade">
                                      <p:cBhvr>
                                        <p:cTn id="26"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eXtreme Gradient Boosting (XGBoost)</a:t>
            </a:r>
            <a:endParaRPr sz="2377">
              <a:solidFill>
                <a:srgbClr val="4A86E8"/>
              </a:solidFill>
            </a:endParaRPr>
          </a:p>
        </p:txBody>
      </p:sp>
      <p:pic>
        <p:nvPicPr>
          <p:cNvPr id="295" name="Google Shape;295;p34"/>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296" name="Google Shape;296;p34"/>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297" name="Google Shape;297;p34"/>
          <p:cNvPicPr preferRelativeResize="0"/>
          <p:nvPr/>
        </p:nvPicPr>
        <p:blipFill>
          <a:blip r:embed="rId4">
            <a:alphaModFix/>
          </a:blip>
          <a:stretch>
            <a:fillRect/>
          </a:stretch>
        </p:blipFill>
        <p:spPr>
          <a:xfrm>
            <a:off x="415050" y="1288000"/>
            <a:ext cx="4270848" cy="3280650"/>
          </a:xfrm>
          <a:prstGeom prst="rect">
            <a:avLst/>
          </a:prstGeom>
          <a:noFill/>
          <a:ln>
            <a:noFill/>
          </a:ln>
        </p:spPr>
      </p:pic>
      <p:sp>
        <p:nvSpPr>
          <p:cNvPr id="298" name="Google Shape;298;p3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02"/>
        <p:cNvGrpSpPr/>
        <p:nvPr/>
      </p:nvGrpSpPr>
      <p:grpSpPr>
        <a:xfrm>
          <a:off x="0" y="0"/>
          <a:ext cx="0" cy="0"/>
          <a:chOff x="0" y="0"/>
          <a:chExt cx="0" cy="0"/>
        </a:xfrm>
      </p:grpSpPr>
      <p:sp>
        <p:nvSpPr>
          <p:cNvPr id="303" name="Google Shape;303;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eXtreme Gradient Boosting (XGBoost)</a:t>
            </a:r>
            <a:endParaRPr sz="2377">
              <a:solidFill>
                <a:srgbClr val="4A86E8"/>
              </a:solidFill>
            </a:endParaRPr>
          </a:p>
        </p:txBody>
      </p:sp>
      <p:pic>
        <p:nvPicPr>
          <p:cNvPr id="304" name="Google Shape;304;p35"/>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305" name="Google Shape;305;p35"/>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pic>
        <p:nvPicPr>
          <p:cNvPr id="306" name="Google Shape;306;p35"/>
          <p:cNvPicPr preferRelativeResize="0"/>
          <p:nvPr/>
        </p:nvPicPr>
        <p:blipFill>
          <a:blip r:embed="rId4">
            <a:alphaModFix/>
          </a:blip>
          <a:stretch>
            <a:fillRect/>
          </a:stretch>
        </p:blipFill>
        <p:spPr>
          <a:xfrm>
            <a:off x="379500" y="1292075"/>
            <a:ext cx="4619949" cy="3454475"/>
          </a:xfrm>
          <a:prstGeom prst="rect">
            <a:avLst/>
          </a:prstGeom>
          <a:noFill/>
          <a:ln>
            <a:noFill/>
          </a:ln>
        </p:spPr>
      </p:pic>
      <p:sp>
        <p:nvSpPr>
          <p:cNvPr id="307" name="Google Shape;307;p3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supervisado</a:t>
            </a:r>
            <a:endParaRPr/>
          </a:p>
          <a:p>
            <a:pPr marL="0" lvl="0" indent="0" algn="l" rtl="0">
              <a:spcBef>
                <a:spcPts val="0"/>
              </a:spcBef>
              <a:spcAft>
                <a:spcPts val="0"/>
              </a:spcAft>
              <a:buNone/>
            </a:pPr>
            <a:r>
              <a:rPr lang="es" sz="2377">
                <a:solidFill>
                  <a:srgbClr val="4A86E8"/>
                </a:solidFill>
              </a:rPr>
              <a:t>eXtreme Gradient Boosting (XGBoost)</a:t>
            </a:r>
            <a:endParaRPr sz="2377">
              <a:solidFill>
                <a:srgbClr val="4A86E8"/>
              </a:solidFill>
            </a:endParaRPr>
          </a:p>
        </p:txBody>
      </p:sp>
      <p:pic>
        <p:nvPicPr>
          <p:cNvPr id="313" name="Google Shape;313;p36"/>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314" name="Google Shape;314;p36"/>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CLASIFICACIÓN</a:t>
            </a:r>
            <a:endParaRPr>
              <a:solidFill>
                <a:schemeClr val="dk1"/>
              </a:solidFill>
              <a:latin typeface="Roboto"/>
              <a:ea typeface="Roboto"/>
              <a:cs typeface="Roboto"/>
              <a:sym typeface="Roboto"/>
            </a:endParaRPr>
          </a:p>
        </p:txBody>
      </p:sp>
      <p:graphicFrame>
        <p:nvGraphicFramePr>
          <p:cNvPr id="315" name="Google Shape;315;p36"/>
          <p:cNvGraphicFramePr/>
          <p:nvPr/>
        </p:nvGraphicFramePr>
        <p:xfrm>
          <a:off x="952475" y="1470800"/>
          <a:ext cx="5798250" cy="1188630"/>
        </p:xfrm>
        <a:graphic>
          <a:graphicData uri="http://schemas.openxmlformats.org/drawingml/2006/table">
            <a:tbl>
              <a:tblPr>
                <a:noFill/>
                <a:tableStyleId>{137962C0-795C-4E85-AD8C-34A28677431B}</a:tableStyleId>
              </a:tblPr>
              <a:tblGrid>
                <a:gridCol w="966375">
                  <a:extLst>
                    <a:ext uri="{9D8B030D-6E8A-4147-A177-3AD203B41FA5}">
                      <a16:colId xmlns:a16="http://schemas.microsoft.com/office/drawing/2014/main" val="20000"/>
                    </a:ext>
                  </a:extLst>
                </a:gridCol>
                <a:gridCol w="966375">
                  <a:extLst>
                    <a:ext uri="{9D8B030D-6E8A-4147-A177-3AD203B41FA5}">
                      <a16:colId xmlns:a16="http://schemas.microsoft.com/office/drawing/2014/main" val="20001"/>
                    </a:ext>
                  </a:extLst>
                </a:gridCol>
                <a:gridCol w="966375">
                  <a:extLst>
                    <a:ext uri="{9D8B030D-6E8A-4147-A177-3AD203B41FA5}">
                      <a16:colId xmlns:a16="http://schemas.microsoft.com/office/drawing/2014/main" val="20002"/>
                    </a:ext>
                  </a:extLst>
                </a:gridCol>
                <a:gridCol w="966375">
                  <a:extLst>
                    <a:ext uri="{9D8B030D-6E8A-4147-A177-3AD203B41FA5}">
                      <a16:colId xmlns:a16="http://schemas.microsoft.com/office/drawing/2014/main" val="20003"/>
                    </a:ext>
                  </a:extLst>
                </a:gridCol>
                <a:gridCol w="966375">
                  <a:extLst>
                    <a:ext uri="{9D8B030D-6E8A-4147-A177-3AD203B41FA5}">
                      <a16:colId xmlns:a16="http://schemas.microsoft.com/office/drawing/2014/main" val="20004"/>
                    </a:ext>
                  </a:extLst>
                </a:gridCol>
                <a:gridCol w="966375">
                  <a:extLst>
                    <a:ext uri="{9D8B030D-6E8A-4147-A177-3AD203B41FA5}">
                      <a16:colId xmlns:a16="http://schemas.microsoft.com/office/drawing/2014/main" val="20005"/>
                    </a:ext>
                  </a:extLst>
                </a:gridCol>
              </a:tblGrid>
              <a:tr h="396200">
                <a:tc gridSpan="6">
                  <a:txBody>
                    <a:bodyPr/>
                    <a:lstStyle/>
                    <a:p>
                      <a:pPr marL="0" lvl="0" indent="0" algn="ctr" rtl="0">
                        <a:spcBef>
                          <a:spcPts val="0"/>
                        </a:spcBef>
                        <a:spcAft>
                          <a:spcPts val="0"/>
                        </a:spcAft>
                        <a:buNone/>
                      </a:pPr>
                      <a:r>
                        <a:rPr lang="es"/>
                        <a:t>Accuracy</a:t>
                      </a:r>
                      <a:endParaRPr/>
                    </a:p>
                  </a:txBody>
                  <a:tcPr marL="91425" marR="91425" marT="91425" marB="91425"/>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s"/>
                        <a:t>   Min.</a:t>
                      </a:r>
                      <a:endParaRPr/>
                    </a:p>
                  </a:txBody>
                  <a:tcPr marL="91425" marR="91425" marT="91425" marB="91425"/>
                </a:tc>
                <a:tc>
                  <a:txBody>
                    <a:bodyPr/>
                    <a:lstStyle/>
                    <a:p>
                      <a:pPr marL="0" lvl="0" indent="0" algn="ctr" rtl="0">
                        <a:spcBef>
                          <a:spcPts val="0"/>
                        </a:spcBef>
                        <a:spcAft>
                          <a:spcPts val="0"/>
                        </a:spcAft>
                        <a:buNone/>
                      </a:pPr>
                      <a:r>
                        <a:rPr lang="es"/>
                        <a:t>1st Qu.</a:t>
                      </a:r>
                      <a:endParaRPr/>
                    </a:p>
                  </a:txBody>
                  <a:tcPr marL="91425" marR="91425" marT="91425" marB="91425"/>
                </a:tc>
                <a:tc>
                  <a:txBody>
                    <a:bodyPr/>
                    <a:lstStyle/>
                    <a:p>
                      <a:pPr marL="0" lvl="0" indent="0" algn="ctr" rtl="0">
                        <a:spcBef>
                          <a:spcPts val="0"/>
                        </a:spcBef>
                        <a:spcAft>
                          <a:spcPts val="0"/>
                        </a:spcAft>
                        <a:buNone/>
                      </a:pPr>
                      <a:r>
                        <a:rPr lang="es"/>
                        <a:t>Median</a:t>
                      </a:r>
                      <a:endParaRPr/>
                    </a:p>
                  </a:txBody>
                  <a:tcPr marL="91425" marR="91425" marT="91425" marB="91425"/>
                </a:tc>
                <a:tc>
                  <a:txBody>
                    <a:bodyPr/>
                    <a:lstStyle/>
                    <a:p>
                      <a:pPr marL="0" lvl="0" indent="0" algn="ctr" rtl="0">
                        <a:spcBef>
                          <a:spcPts val="0"/>
                        </a:spcBef>
                        <a:spcAft>
                          <a:spcPts val="0"/>
                        </a:spcAft>
                        <a:buNone/>
                      </a:pPr>
                      <a:r>
                        <a:rPr lang="es"/>
                        <a:t>Mean</a:t>
                      </a:r>
                      <a:endParaRPr/>
                    </a:p>
                  </a:txBody>
                  <a:tcPr marL="91425" marR="91425" marT="91425" marB="91425"/>
                </a:tc>
                <a:tc>
                  <a:txBody>
                    <a:bodyPr/>
                    <a:lstStyle/>
                    <a:p>
                      <a:pPr marL="0" lvl="0" indent="0" algn="ctr" rtl="0">
                        <a:spcBef>
                          <a:spcPts val="0"/>
                        </a:spcBef>
                        <a:spcAft>
                          <a:spcPts val="0"/>
                        </a:spcAft>
                        <a:buNone/>
                      </a:pPr>
                      <a:r>
                        <a:rPr lang="es"/>
                        <a:t> 3rd Qu.</a:t>
                      </a:r>
                      <a:endParaRPr/>
                    </a:p>
                  </a:txBody>
                  <a:tcPr marL="91425" marR="91425" marT="91425" marB="91425"/>
                </a:tc>
                <a:tc>
                  <a:txBody>
                    <a:bodyPr/>
                    <a:lstStyle/>
                    <a:p>
                      <a:pPr marL="0" lvl="0" indent="0" algn="ctr" rtl="0">
                        <a:spcBef>
                          <a:spcPts val="0"/>
                        </a:spcBef>
                        <a:spcAft>
                          <a:spcPts val="0"/>
                        </a:spcAft>
                        <a:buNone/>
                      </a:pPr>
                      <a:r>
                        <a:rPr lang="es"/>
                        <a:t>Max. </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s"/>
                        <a:t>0.6449</a:t>
                      </a:r>
                      <a:endParaRPr/>
                    </a:p>
                  </a:txBody>
                  <a:tcPr marL="91425" marR="91425" marT="91425" marB="91425"/>
                </a:tc>
                <a:tc>
                  <a:txBody>
                    <a:bodyPr/>
                    <a:lstStyle/>
                    <a:p>
                      <a:pPr marL="0" lvl="0" indent="0" algn="ctr" rtl="0">
                        <a:spcBef>
                          <a:spcPts val="0"/>
                        </a:spcBef>
                        <a:spcAft>
                          <a:spcPts val="0"/>
                        </a:spcAft>
                        <a:buNone/>
                      </a:pPr>
                      <a:r>
                        <a:rPr lang="es"/>
                        <a:t>0.6806</a:t>
                      </a:r>
                      <a:endParaRPr/>
                    </a:p>
                  </a:txBody>
                  <a:tcPr marL="91425" marR="91425" marT="91425" marB="91425"/>
                </a:tc>
                <a:tc>
                  <a:txBody>
                    <a:bodyPr/>
                    <a:lstStyle/>
                    <a:p>
                      <a:pPr marL="0" lvl="0" indent="0" algn="ctr" rtl="0">
                        <a:spcBef>
                          <a:spcPts val="0"/>
                        </a:spcBef>
                        <a:spcAft>
                          <a:spcPts val="0"/>
                        </a:spcAft>
                        <a:buNone/>
                      </a:pPr>
                      <a:r>
                        <a:rPr lang="es"/>
                        <a:t>0.6933</a:t>
                      </a:r>
                      <a:endParaRPr/>
                    </a:p>
                  </a:txBody>
                  <a:tcPr marL="91425" marR="91425" marT="91425" marB="91425"/>
                </a:tc>
                <a:tc>
                  <a:txBody>
                    <a:bodyPr/>
                    <a:lstStyle/>
                    <a:p>
                      <a:pPr marL="0" lvl="0" indent="0" algn="ctr" rtl="0">
                        <a:spcBef>
                          <a:spcPts val="0"/>
                        </a:spcBef>
                        <a:spcAft>
                          <a:spcPts val="0"/>
                        </a:spcAft>
                        <a:buNone/>
                      </a:pPr>
                      <a:r>
                        <a:rPr lang="es"/>
                        <a:t>0.6938</a:t>
                      </a:r>
                      <a:endParaRPr/>
                    </a:p>
                  </a:txBody>
                  <a:tcPr marL="91425" marR="91425" marT="91425" marB="91425"/>
                </a:tc>
                <a:tc>
                  <a:txBody>
                    <a:bodyPr/>
                    <a:lstStyle/>
                    <a:p>
                      <a:pPr marL="0" lvl="0" indent="0" algn="ctr" rtl="0">
                        <a:spcBef>
                          <a:spcPts val="0"/>
                        </a:spcBef>
                        <a:spcAft>
                          <a:spcPts val="0"/>
                        </a:spcAft>
                        <a:buNone/>
                      </a:pPr>
                      <a:r>
                        <a:rPr lang="es"/>
                        <a:t>0.7090</a:t>
                      </a:r>
                      <a:endParaRPr/>
                    </a:p>
                  </a:txBody>
                  <a:tcPr marL="91425" marR="91425" marT="91425" marB="91425"/>
                </a:tc>
                <a:tc>
                  <a:txBody>
                    <a:bodyPr/>
                    <a:lstStyle/>
                    <a:p>
                      <a:pPr marL="0" lvl="0" indent="0" algn="ctr" rtl="0">
                        <a:spcBef>
                          <a:spcPts val="0"/>
                        </a:spcBef>
                        <a:spcAft>
                          <a:spcPts val="0"/>
                        </a:spcAft>
                        <a:buNone/>
                      </a:pPr>
                      <a:r>
                        <a:rPr lang="es"/>
                        <a:t>0.7312</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16" name="Google Shape;316;p36"/>
          <p:cNvGraphicFramePr/>
          <p:nvPr/>
        </p:nvGraphicFramePr>
        <p:xfrm>
          <a:off x="952475" y="2965800"/>
          <a:ext cx="5798250" cy="1188630"/>
        </p:xfrm>
        <a:graphic>
          <a:graphicData uri="http://schemas.openxmlformats.org/drawingml/2006/table">
            <a:tbl>
              <a:tblPr>
                <a:noFill/>
                <a:tableStyleId>{137962C0-795C-4E85-AD8C-34A28677431B}</a:tableStyleId>
              </a:tblPr>
              <a:tblGrid>
                <a:gridCol w="966375">
                  <a:extLst>
                    <a:ext uri="{9D8B030D-6E8A-4147-A177-3AD203B41FA5}">
                      <a16:colId xmlns:a16="http://schemas.microsoft.com/office/drawing/2014/main" val="20000"/>
                    </a:ext>
                  </a:extLst>
                </a:gridCol>
                <a:gridCol w="966375">
                  <a:extLst>
                    <a:ext uri="{9D8B030D-6E8A-4147-A177-3AD203B41FA5}">
                      <a16:colId xmlns:a16="http://schemas.microsoft.com/office/drawing/2014/main" val="20001"/>
                    </a:ext>
                  </a:extLst>
                </a:gridCol>
                <a:gridCol w="966375">
                  <a:extLst>
                    <a:ext uri="{9D8B030D-6E8A-4147-A177-3AD203B41FA5}">
                      <a16:colId xmlns:a16="http://schemas.microsoft.com/office/drawing/2014/main" val="20002"/>
                    </a:ext>
                  </a:extLst>
                </a:gridCol>
                <a:gridCol w="966375">
                  <a:extLst>
                    <a:ext uri="{9D8B030D-6E8A-4147-A177-3AD203B41FA5}">
                      <a16:colId xmlns:a16="http://schemas.microsoft.com/office/drawing/2014/main" val="20003"/>
                    </a:ext>
                  </a:extLst>
                </a:gridCol>
                <a:gridCol w="966375">
                  <a:extLst>
                    <a:ext uri="{9D8B030D-6E8A-4147-A177-3AD203B41FA5}">
                      <a16:colId xmlns:a16="http://schemas.microsoft.com/office/drawing/2014/main" val="20004"/>
                    </a:ext>
                  </a:extLst>
                </a:gridCol>
                <a:gridCol w="966375">
                  <a:extLst>
                    <a:ext uri="{9D8B030D-6E8A-4147-A177-3AD203B41FA5}">
                      <a16:colId xmlns:a16="http://schemas.microsoft.com/office/drawing/2014/main" val="20005"/>
                    </a:ext>
                  </a:extLst>
                </a:gridCol>
              </a:tblGrid>
              <a:tr h="396200">
                <a:tc gridSpan="6">
                  <a:txBody>
                    <a:bodyPr/>
                    <a:lstStyle/>
                    <a:p>
                      <a:pPr marL="0" lvl="0" indent="0" algn="ctr" rtl="0">
                        <a:spcBef>
                          <a:spcPts val="0"/>
                        </a:spcBef>
                        <a:spcAft>
                          <a:spcPts val="0"/>
                        </a:spcAft>
                        <a:buNone/>
                      </a:pPr>
                      <a:r>
                        <a:rPr lang="es"/>
                        <a:t>Kappa</a:t>
                      </a:r>
                      <a:endParaRPr/>
                    </a:p>
                  </a:txBody>
                  <a:tcPr marL="91425" marR="91425" marT="91425" marB="91425"/>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s"/>
                        <a:t>   Min.</a:t>
                      </a:r>
                      <a:endParaRPr/>
                    </a:p>
                  </a:txBody>
                  <a:tcPr marL="91425" marR="91425" marT="91425" marB="91425"/>
                </a:tc>
                <a:tc>
                  <a:txBody>
                    <a:bodyPr/>
                    <a:lstStyle/>
                    <a:p>
                      <a:pPr marL="0" lvl="0" indent="0" algn="ctr" rtl="0">
                        <a:spcBef>
                          <a:spcPts val="0"/>
                        </a:spcBef>
                        <a:spcAft>
                          <a:spcPts val="0"/>
                        </a:spcAft>
                        <a:buNone/>
                      </a:pPr>
                      <a:r>
                        <a:rPr lang="es"/>
                        <a:t>1st Qu.</a:t>
                      </a:r>
                      <a:endParaRPr/>
                    </a:p>
                  </a:txBody>
                  <a:tcPr marL="91425" marR="91425" marT="91425" marB="91425"/>
                </a:tc>
                <a:tc>
                  <a:txBody>
                    <a:bodyPr/>
                    <a:lstStyle/>
                    <a:p>
                      <a:pPr marL="0" lvl="0" indent="0" algn="ctr" rtl="0">
                        <a:spcBef>
                          <a:spcPts val="0"/>
                        </a:spcBef>
                        <a:spcAft>
                          <a:spcPts val="0"/>
                        </a:spcAft>
                        <a:buNone/>
                      </a:pPr>
                      <a:r>
                        <a:rPr lang="es"/>
                        <a:t>Median</a:t>
                      </a:r>
                      <a:endParaRPr/>
                    </a:p>
                  </a:txBody>
                  <a:tcPr marL="91425" marR="91425" marT="91425" marB="91425"/>
                </a:tc>
                <a:tc>
                  <a:txBody>
                    <a:bodyPr/>
                    <a:lstStyle/>
                    <a:p>
                      <a:pPr marL="0" lvl="0" indent="0" algn="ctr" rtl="0">
                        <a:spcBef>
                          <a:spcPts val="0"/>
                        </a:spcBef>
                        <a:spcAft>
                          <a:spcPts val="0"/>
                        </a:spcAft>
                        <a:buNone/>
                      </a:pPr>
                      <a:r>
                        <a:rPr lang="es"/>
                        <a:t>Mean</a:t>
                      </a:r>
                      <a:endParaRPr/>
                    </a:p>
                  </a:txBody>
                  <a:tcPr marL="91425" marR="91425" marT="91425" marB="91425"/>
                </a:tc>
                <a:tc>
                  <a:txBody>
                    <a:bodyPr/>
                    <a:lstStyle/>
                    <a:p>
                      <a:pPr marL="0" lvl="0" indent="0" algn="ctr" rtl="0">
                        <a:spcBef>
                          <a:spcPts val="0"/>
                        </a:spcBef>
                        <a:spcAft>
                          <a:spcPts val="0"/>
                        </a:spcAft>
                        <a:buNone/>
                      </a:pPr>
                      <a:r>
                        <a:rPr lang="es"/>
                        <a:t> 3rd Qu.</a:t>
                      </a:r>
                      <a:endParaRPr/>
                    </a:p>
                  </a:txBody>
                  <a:tcPr marL="91425" marR="91425" marT="91425" marB="91425"/>
                </a:tc>
                <a:tc>
                  <a:txBody>
                    <a:bodyPr/>
                    <a:lstStyle/>
                    <a:p>
                      <a:pPr marL="0" lvl="0" indent="0" algn="ctr" rtl="0">
                        <a:spcBef>
                          <a:spcPts val="0"/>
                        </a:spcBef>
                        <a:spcAft>
                          <a:spcPts val="0"/>
                        </a:spcAft>
                        <a:buNone/>
                      </a:pPr>
                      <a:r>
                        <a:rPr lang="es"/>
                        <a:t>Max. </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s"/>
                        <a:t>0.2217</a:t>
                      </a:r>
                      <a:endParaRPr/>
                    </a:p>
                  </a:txBody>
                  <a:tcPr marL="91425" marR="91425" marT="91425" marB="91425"/>
                </a:tc>
                <a:tc>
                  <a:txBody>
                    <a:bodyPr/>
                    <a:lstStyle/>
                    <a:p>
                      <a:pPr marL="0" lvl="0" indent="0" algn="ctr" rtl="0">
                        <a:spcBef>
                          <a:spcPts val="0"/>
                        </a:spcBef>
                        <a:spcAft>
                          <a:spcPts val="0"/>
                        </a:spcAft>
                        <a:buNone/>
                      </a:pPr>
                      <a:r>
                        <a:rPr lang="es"/>
                        <a:t>0.2873</a:t>
                      </a:r>
                      <a:endParaRPr/>
                    </a:p>
                  </a:txBody>
                  <a:tcPr marL="91425" marR="91425" marT="91425" marB="91425"/>
                </a:tc>
                <a:tc>
                  <a:txBody>
                    <a:bodyPr/>
                    <a:lstStyle/>
                    <a:p>
                      <a:pPr marL="0" lvl="0" indent="0" algn="ctr" rtl="0">
                        <a:spcBef>
                          <a:spcPts val="0"/>
                        </a:spcBef>
                        <a:spcAft>
                          <a:spcPts val="0"/>
                        </a:spcAft>
                        <a:buNone/>
                      </a:pPr>
                      <a:r>
                        <a:rPr lang="es"/>
                        <a:t>0.3122</a:t>
                      </a:r>
                      <a:endParaRPr/>
                    </a:p>
                  </a:txBody>
                  <a:tcPr marL="91425" marR="91425" marT="91425" marB="91425"/>
                </a:tc>
                <a:tc>
                  <a:txBody>
                    <a:bodyPr/>
                    <a:lstStyle/>
                    <a:p>
                      <a:pPr marL="0" lvl="0" indent="0" algn="ctr" rtl="0">
                        <a:spcBef>
                          <a:spcPts val="0"/>
                        </a:spcBef>
                        <a:spcAft>
                          <a:spcPts val="0"/>
                        </a:spcAft>
                        <a:buNone/>
                      </a:pPr>
                      <a:r>
                        <a:rPr lang="es"/>
                        <a:t>0.3117</a:t>
                      </a:r>
                      <a:endParaRPr/>
                    </a:p>
                  </a:txBody>
                  <a:tcPr marL="91425" marR="91425" marT="91425" marB="91425"/>
                </a:tc>
                <a:tc>
                  <a:txBody>
                    <a:bodyPr/>
                    <a:lstStyle/>
                    <a:p>
                      <a:pPr marL="0" lvl="0" indent="0" algn="ctr" rtl="0">
                        <a:spcBef>
                          <a:spcPts val="0"/>
                        </a:spcBef>
                        <a:spcAft>
                          <a:spcPts val="0"/>
                        </a:spcAft>
                        <a:buNone/>
                      </a:pPr>
                      <a:r>
                        <a:rPr lang="es"/>
                        <a:t>0.3401</a:t>
                      </a:r>
                      <a:endParaRPr/>
                    </a:p>
                  </a:txBody>
                  <a:tcPr marL="91425" marR="91425" marT="91425" marB="91425"/>
                </a:tc>
                <a:tc>
                  <a:txBody>
                    <a:bodyPr/>
                    <a:lstStyle/>
                    <a:p>
                      <a:pPr marL="0" lvl="0" indent="0" algn="ctr" rtl="0">
                        <a:spcBef>
                          <a:spcPts val="0"/>
                        </a:spcBef>
                        <a:spcAft>
                          <a:spcPts val="0"/>
                        </a:spcAft>
                        <a:buNone/>
                      </a:pPr>
                      <a:r>
                        <a:rPr lang="es"/>
                        <a:t>0.3882</a:t>
                      </a:r>
                      <a:endParaRPr/>
                    </a:p>
                  </a:txBody>
                  <a:tcPr marL="91425" marR="91425" marT="91425" marB="91425"/>
                </a:tc>
                <a:extLst>
                  <a:ext uri="{0D108BD9-81ED-4DB2-BD59-A6C34878D82A}">
                    <a16:rowId xmlns:a16="http://schemas.microsoft.com/office/drawing/2014/main" val="10002"/>
                  </a:ext>
                </a:extLst>
              </a:tr>
            </a:tbl>
          </a:graphicData>
        </a:graphic>
      </p:graphicFrame>
      <p:sp>
        <p:nvSpPr>
          <p:cNvPr id="317" name="Google Shape;317;p3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K-Means</a:t>
            </a:r>
            <a:endParaRPr/>
          </a:p>
        </p:txBody>
      </p:sp>
      <p:pic>
        <p:nvPicPr>
          <p:cNvPr id="323" name="Google Shape;323;p37"/>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324" name="Google Shape;324;p37"/>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325" name="Google Shape;325;p37"/>
          <p:cNvPicPr preferRelativeResize="0"/>
          <p:nvPr/>
        </p:nvPicPr>
        <p:blipFill>
          <a:blip r:embed="rId4">
            <a:alphaModFix/>
          </a:blip>
          <a:stretch>
            <a:fillRect/>
          </a:stretch>
        </p:blipFill>
        <p:spPr>
          <a:xfrm>
            <a:off x="1751975" y="1229875"/>
            <a:ext cx="4856575" cy="3140775"/>
          </a:xfrm>
          <a:prstGeom prst="rect">
            <a:avLst/>
          </a:prstGeom>
          <a:noFill/>
          <a:ln>
            <a:noFill/>
          </a:ln>
          <a:effectLst>
            <a:outerShdw blurRad="57150" dist="19050" dir="5400000" algn="bl" rotWithShape="0">
              <a:srgbClr val="000000">
                <a:alpha val="50000"/>
              </a:srgbClr>
            </a:outerShdw>
          </a:effectLst>
        </p:spPr>
      </p:pic>
      <p:sp>
        <p:nvSpPr>
          <p:cNvPr id="326" name="Google Shape;326;p3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K-Means</a:t>
            </a:r>
            <a:endParaRPr sz="2377">
              <a:solidFill>
                <a:srgbClr val="4A86E8"/>
              </a:solidFill>
            </a:endParaRPr>
          </a:p>
        </p:txBody>
      </p:sp>
      <p:pic>
        <p:nvPicPr>
          <p:cNvPr id="332" name="Google Shape;332;p38"/>
          <p:cNvPicPr preferRelativeResize="0"/>
          <p:nvPr/>
        </p:nvPicPr>
        <p:blipFill>
          <a:blip r:embed="rId3">
            <a:alphaModFix/>
          </a:blip>
          <a:stretch>
            <a:fillRect/>
          </a:stretch>
        </p:blipFill>
        <p:spPr>
          <a:xfrm>
            <a:off x="8189375" y="142650"/>
            <a:ext cx="642925" cy="642925"/>
          </a:xfrm>
          <a:prstGeom prst="rect">
            <a:avLst/>
          </a:prstGeom>
          <a:noFill/>
          <a:ln>
            <a:noFill/>
          </a:ln>
        </p:spPr>
      </p:pic>
      <p:sp>
        <p:nvSpPr>
          <p:cNvPr id="333" name="Google Shape;333;p38"/>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334" name="Google Shape;334;p38"/>
          <p:cNvPicPr preferRelativeResize="0"/>
          <p:nvPr/>
        </p:nvPicPr>
        <p:blipFill>
          <a:blip r:embed="rId4">
            <a:alphaModFix/>
          </a:blip>
          <a:stretch>
            <a:fillRect/>
          </a:stretch>
        </p:blipFill>
        <p:spPr>
          <a:xfrm>
            <a:off x="159900" y="1566750"/>
            <a:ext cx="4272950" cy="2589725"/>
          </a:xfrm>
          <a:prstGeom prst="rect">
            <a:avLst/>
          </a:prstGeom>
          <a:noFill/>
          <a:ln>
            <a:noFill/>
          </a:ln>
          <a:effectLst>
            <a:outerShdw blurRad="57150" dist="19050" dir="5400000" algn="bl" rotWithShape="0">
              <a:srgbClr val="000000">
                <a:alpha val="50000"/>
              </a:srgbClr>
            </a:outerShdw>
          </a:effectLst>
        </p:spPr>
      </p:pic>
      <p:pic>
        <p:nvPicPr>
          <p:cNvPr id="335" name="Google Shape;335;p38"/>
          <p:cNvPicPr preferRelativeResize="0"/>
          <p:nvPr/>
        </p:nvPicPr>
        <p:blipFill>
          <a:blip r:embed="rId5">
            <a:alphaModFix/>
          </a:blip>
          <a:stretch>
            <a:fillRect/>
          </a:stretch>
        </p:blipFill>
        <p:spPr>
          <a:xfrm>
            <a:off x="4667175" y="1566750"/>
            <a:ext cx="4228551" cy="2589725"/>
          </a:xfrm>
          <a:prstGeom prst="rect">
            <a:avLst/>
          </a:prstGeom>
          <a:noFill/>
          <a:ln>
            <a:noFill/>
          </a:ln>
          <a:effectLst>
            <a:outerShdw blurRad="57150" dist="19050" dir="5400000" algn="bl" rotWithShape="0">
              <a:srgbClr val="000000">
                <a:alpha val="50000"/>
              </a:srgbClr>
            </a:outerShdw>
          </a:effectLst>
        </p:spPr>
      </p:pic>
      <p:sp>
        <p:nvSpPr>
          <p:cNvPr id="336" name="Google Shape;336;p3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Dataset </a:t>
            </a:r>
            <a:r>
              <a:rPr lang="es" sz="2377" i="1">
                <a:solidFill>
                  <a:srgbClr val="4A86E8"/>
                </a:solidFill>
                <a:latin typeface="Roboto Light"/>
                <a:ea typeface="Roboto Light"/>
                <a:cs typeface="Roboto Light"/>
                <a:sym typeface="Roboto Light"/>
              </a:rPr>
              <a:t>Student Alcohol Consumption</a:t>
            </a:r>
            <a:endParaRPr sz="2377" i="1">
              <a:solidFill>
                <a:srgbClr val="4A86E8"/>
              </a:solidFill>
              <a:latin typeface="Roboto Light"/>
              <a:ea typeface="Roboto Light"/>
              <a:cs typeface="Roboto Light"/>
              <a:sym typeface="Roboto Light"/>
            </a:endParaRPr>
          </a:p>
        </p:txBody>
      </p:sp>
      <p:sp>
        <p:nvSpPr>
          <p:cNvPr id="342" name="Google Shape;342;p39"/>
          <p:cNvSpPr txBox="1"/>
          <p:nvPr/>
        </p:nvSpPr>
        <p:spPr>
          <a:xfrm>
            <a:off x="463400" y="1374963"/>
            <a:ext cx="323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Roboto Light"/>
                <a:ea typeface="Roboto Light"/>
                <a:cs typeface="Roboto Light"/>
                <a:sym typeface="Roboto Light"/>
              </a:rPr>
              <a:t>Atributos </a:t>
            </a:r>
            <a:r>
              <a:rPr lang="es">
                <a:latin typeface="Roboto"/>
                <a:ea typeface="Roboto"/>
                <a:cs typeface="Roboto"/>
                <a:sym typeface="Roboto"/>
              </a:rPr>
              <a:t>numéricos</a:t>
            </a:r>
            <a:endParaRPr>
              <a:latin typeface="Roboto"/>
              <a:ea typeface="Roboto"/>
              <a:cs typeface="Roboto"/>
              <a:sym typeface="Roboto"/>
            </a:endParaRPr>
          </a:p>
        </p:txBody>
      </p:sp>
      <p:sp>
        <p:nvSpPr>
          <p:cNvPr id="343" name="Google Shape;343;p39"/>
          <p:cNvSpPr/>
          <p:nvPr/>
        </p:nvSpPr>
        <p:spPr>
          <a:xfrm>
            <a:off x="633350" y="1303563"/>
            <a:ext cx="543000" cy="5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16</a:t>
            </a:r>
            <a:endParaRPr>
              <a:solidFill>
                <a:srgbClr val="FFFFFF"/>
              </a:solidFill>
            </a:endParaRPr>
          </a:p>
        </p:txBody>
      </p:sp>
      <p:sp>
        <p:nvSpPr>
          <p:cNvPr id="344" name="Google Shape;344;p39"/>
          <p:cNvSpPr txBox="1"/>
          <p:nvPr/>
        </p:nvSpPr>
        <p:spPr>
          <a:xfrm>
            <a:off x="3095375" y="1374963"/>
            <a:ext cx="323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Roboto Light"/>
                <a:ea typeface="Roboto Light"/>
                <a:cs typeface="Roboto Light"/>
                <a:sym typeface="Roboto Light"/>
              </a:rPr>
              <a:t>Atributos </a:t>
            </a:r>
            <a:r>
              <a:rPr lang="es">
                <a:latin typeface="Roboto"/>
                <a:ea typeface="Roboto"/>
                <a:cs typeface="Roboto"/>
                <a:sym typeface="Roboto"/>
              </a:rPr>
              <a:t>categóricos</a:t>
            </a:r>
            <a:endParaRPr>
              <a:latin typeface="Roboto"/>
              <a:ea typeface="Roboto"/>
              <a:cs typeface="Roboto"/>
              <a:sym typeface="Roboto"/>
            </a:endParaRPr>
          </a:p>
        </p:txBody>
      </p:sp>
      <p:sp>
        <p:nvSpPr>
          <p:cNvPr id="345" name="Google Shape;345;p39"/>
          <p:cNvSpPr/>
          <p:nvPr/>
        </p:nvSpPr>
        <p:spPr>
          <a:xfrm>
            <a:off x="3265325" y="1303563"/>
            <a:ext cx="543000" cy="5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17</a:t>
            </a:r>
            <a:endParaRPr>
              <a:solidFill>
                <a:srgbClr val="FFFFFF"/>
              </a:solidFill>
            </a:endParaRPr>
          </a:p>
        </p:txBody>
      </p:sp>
      <p:sp>
        <p:nvSpPr>
          <p:cNvPr id="346" name="Google Shape;346;p39"/>
          <p:cNvSpPr txBox="1"/>
          <p:nvPr/>
        </p:nvSpPr>
        <p:spPr>
          <a:xfrm>
            <a:off x="531975" y="3688975"/>
            <a:ext cx="23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Light"/>
                <a:ea typeface="Roboto Light"/>
                <a:cs typeface="Roboto Light"/>
                <a:sym typeface="Roboto Light"/>
              </a:rPr>
              <a:t>Más relevantes:</a:t>
            </a:r>
            <a:endParaRPr>
              <a:latin typeface="Roboto"/>
              <a:ea typeface="Roboto"/>
              <a:cs typeface="Roboto"/>
              <a:sym typeface="Roboto"/>
            </a:endParaRPr>
          </a:p>
        </p:txBody>
      </p:sp>
      <p:sp>
        <p:nvSpPr>
          <p:cNvPr id="347" name="Google Shape;347;p39"/>
          <p:cNvSpPr txBox="1"/>
          <p:nvPr/>
        </p:nvSpPr>
        <p:spPr>
          <a:xfrm>
            <a:off x="632725" y="4089175"/>
            <a:ext cx="436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i="1">
                <a:latin typeface="Roboto Light"/>
                <a:ea typeface="Roboto Light"/>
                <a:cs typeface="Roboto Light"/>
                <a:sym typeface="Roboto Light"/>
              </a:rPr>
              <a:t>Medu, Fedu, famsize, Mjob, Fjob, traveltime, studytime, failures, goout, </a:t>
            </a:r>
            <a:r>
              <a:rPr lang="es" b="1" i="1">
                <a:latin typeface="Roboto"/>
                <a:ea typeface="Roboto"/>
                <a:cs typeface="Roboto"/>
                <a:sym typeface="Roboto"/>
              </a:rPr>
              <a:t>Dalc, Walc</a:t>
            </a:r>
            <a:r>
              <a:rPr lang="es" i="1">
                <a:latin typeface="Roboto Light"/>
                <a:ea typeface="Roboto Light"/>
                <a:cs typeface="Roboto Light"/>
                <a:sym typeface="Roboto Light"/>
              </a:rPr>
              <a:t>, absences, G1, G2, G3</a:t>
            </a:r>
            <a:endParaRPr i="1">
              <a:latin typeface="Roboto"/>
              <a:ea typeface="Roboto"/>
              <a:cs typeface="Roboto"/>
              <a:sym typeface="Roboto"/>
            </a:endParaRPr>
          </a:p>
        </p:txBody>
      </p:sp>
      <p:pic>
        <p:nvPicPr>
          <p:cNvPr id="348" name="Google Shape;348;p39"/>
          <p:cNvPicPr preferRelativeResize="0"/>
          <p:nvPr/>
        </p:nvPicPr>
        <p:blipFill>
          <a:blip r:embed="rId3">
            <a:alphaModFix/>
          </a:blip>
          <a:stretch>
            <a:fillRect/>
          </a:stretch>
        </p:blipFill>
        <p:spPr>
          <a:xfrm>
            <a:off x="303188" y="2025850"/>
            <a:ext cx="8537617" cy="1560050"/>
          </a:xfrm>
          <a:prstGeom prst="rect">
            <a:avLst/>
          </a:prstGeom>
          <a:noFill/>
          <a:ln>
            <a:noFill/>
          </a:ln>
          <a:effectLst>
            <a:outerShdw blurRad="57150" dist="19050" dir="5400000" algn="bl" rotWithShape="0">
              <a:srgbClr val="000000">
                <a:alpha val="50000"/>
              </a:srgbClr>
            </a:outerShdw>
          </a:effectLst>
        </p:spPr>
      </p:pic>
      <p:sp>
        <p:nvSpPr>
          <p:cNvPr id="349" name="Google Shape;349;p3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27</a:t>
            </a:fld>
            <a:endParaRPr/>
          </a:p>
        </p:txBody>
      </p:sp>
      <p:sp>
        <p:nvSpPr>
          <p:cNvPr id="350" name="Google Shape;350;p39"/>
          <p:cNvSpPr txBox="1"/>
          <p:nvPr/>
        </p:nvSpPr>
        <p:spPr>
          <a:xfrm>
            <a:off x="5818100" y="1374975"/>
            <a:ext cx="189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Roboto Light"/>
                <a:ea typeface="Roboto Light"/>
                <a:cs typeface="Roboto Light"/>
                <a:sym typeface="Roboto Light"/>
              </a:rPr>
              <a:t>Filas</a:t>
            </a:r>
            <a:endParaRPr>
              <a:latin typeface="Roboto"/>
              <a:ea typeface="Roboto"/>
              <a:cs typeface="Roboto"/>
              <a:sym typeface="Roboto"/>
            </a:endParaRPr>
          </a:p>
        </p:txBody>
      </p:sp>
      <p:sp>
        <p:nvSpPr>
          <p:cNvPr id="351" name="Google Shape;351;p39"/>
          <p:cNvSpPr/>
          <p:nvPr/>
        </p:nvSpPr>
        <p:spPr>
          <a:xfrm>
            <a:off x="5861650" y="1303563"/>
            <a:ext cx="543000" cy="543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900" b="1">
                <a:solidFill>
                  <a:srgbClr val="FFFFFF"/>
                </a:solidFill>
              </a:rPr>
              <a:t>350</a:t>
            </a:r>
            <a:endParaRPr sz="9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1000"/>
                                        <p:tgtEl>
                                          <p:spTgt spid="3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4"/>
                                        </p:tgtEl>
                                        <p:attrNameLst>
                                          <p:attrName>style.visibility</p:attrName>
                                        </p:attrNameLst>
                                      </p:cBhvr>
                                      <p:to>
                                        <p:strVal val="visible"/>
                                      </p:to>
                                    </p:set>
                                    <p:animEffect transition="in" filter="fade">
                                      <p:cBhvr>
                                        <p:cTn id="15" dur="1000"/>
                                        <p:tgtEl>
                                          <p:spTgt spid="344"/>
                                        </p:tgtEl>
                                      </p:cBhvr>
                                    </p:animEffect>
                                  </p:childTnLst>
                                </p:cTn>
                              </p:par>
                              <p:par>
                                <p:cTn id="16" presetID="10" presetClass="entr" presetSubtype="0" fill="hold" nodeType="withEffect">
                                  <p:stCondLst>
                                    <p:cond delay="0"/>
                                  </p:stCondLst>
                                  <p:childTnLst>
                                    <p:set>
                                      <p:cBhvr>
                                        <p:cTn id="17" dur="1" fill="hold">
                                          <p:stCondLst>
                                            <p:cond delay="0"/>
                                          </p:stCondLst>
                                        </p:cTn>
                                        <p:tgtEl>
                                          <p:spTgt spid="345"/>
                                        </p:tgtEl>
                                        <p:attrNameLst>
                                          <p:attrName>style.visibility</p:attrName>
                                        </p:attrNameLst>
                                      </p:cBhvr>
                                      <p:to>
                                        <p:strVal val="visible"/>
                                      </p:to>
                                    </p:set>
                                    <p:animEffect transition="in" filter="fade">
                                      <p:cBhvr>
                                        <p:cTn id="18" dur="1000"/>
                                        <p:tgtEl>
                                          <p:spTgt spid="3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1"/>
                                        </p:tgtEl>
                                        <p:attrNameLst>
                                          <p:attrName>style.visibility</p:attrName>
                                        </p:attrNameLst>
                                      </p:cBhvr>
                                      <p:to>
                                        <p:strVal val="visible"/>
                                      </p:to>
                                    </p:set>
                                    <p:animEffect transition="in" filter="fade">
                                      <p:cBhvr>
                                        <p:cTn id="23" dur="1000"/>
                                        <p:tgtEl>
                                          <p:spTgt spid="351"/>
                                        </p:tgtEl>
                                      </p:cBhvr>
                                    </p:animEffect>
                                  </p:childTnLst>
                                </p:cTn>
                              </p:par>
                              <p:par>
                                <p:cTn id="24" presetID="10" presetClass="entr" presetSubtype="0" fill="hold" nodeType="withEffect">
                                  <p:stCondLst>
                                    <p:cond delay="0"/>
                                  </p:stCondLst>
                                  <p:childTnLst>
                                    <p:set>
                                      <p:cBhvr>
                                        <p:cTn id="25" dur="1" fill="hold">
                                          <p:stCondLst>
                                            <p:cond delay="0"/>
                                          </p:stCondLst>
                                        </p:cTn>
                                        <p:tgtEl>
                                          <p:spTgt spid="350"/>
                                        </p:tgtEl>
                                        <p:attrNameLst>
                                          <p:attrName>style.visibility</p:attrName>
                                        </p:attrNameLst>
                                      </p:cBhvr>
                                      <p:to>
                                        <p:strVal val="visible"/>
                                      </p:to>
                                    </p:set>
                                    <p:animEffect transition="in" filter="fade">
                                      <p:cBhvr>
                                        <p:cTn id="26" dur="1000"/>
                                        <p:tgtEl>
                                          <p:spTgt spid="3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6"/>
                                        </p:tgtEl>
                                        <p:attrNameLst>
                                          <p:attrName>style.visibility</p:attrName>
                                        </p:attrNameLst>
                                      </p:cBhvr>
                                      <p:to>
                                        <p:strVal val="visible"/>
                                      </p:to>
                                    </p:set>
                                    <p:animEffect transition="in" filter="fade">
                                      <p:cBhvr>
                                        <p:cTn id="36" dur="1000"/>
                                        <p:tgtEl>
                                          <p:spTgt spid="346"/>
                                        </p:tgtEl>
                                      </p:cBhvr>
                                    </p:animEffect>
                                  </p:childTnLst>
                                </p:cTn>
                              </p:par>
                              <p:par>
                                <p:cTn id="37" presetID="10" presetClass="entr" presetSubtype="0" fill="hold" nodeType="withEffect">
                                  <p:stCondLst>
                                    <p:cond delay="0"/>
                                  </p:stCondLst>
                                  <p:childTnLst>
                                    <p:set>
                                      <p:cBhvr>
                                        <p:cTn id="38" dur="1" fill="hold">
                                          <p:stCondLst>
                                            <p:cond delay="0"/>
                                          </p:stCondLst>
                                        </p:cTn>
                                        <p:tgtEl>
                                          <p:spTgt spid="347"/>
                                        </p:tgtEl>
                                        <p:attrNameLst>
                                          <p:attrName>style.visibility</p:attrName>
                                        </p:attrNameLst>
                                      </p:cBhvr>
                                      <p:to>
                                        <p:strVal val="visible"/>
                                      </p:to>
                                    </p:set>
                                    <p:animEffect transition="in" filter="fade">
                                      <p:cBhvr>
                                        <p:cTn id="39"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Dataset </a:t>
            </a:r>
            <a:r>
              <a:rPr lang="es" sz="2377" i="1">
                <a:solidFill>
                  <a:srgbClr val="4A86E8"/>
                </a:solidFill>
                <a:latin typeface="Roboto Light"/>
                <a:ea typeface="Roboto Light"/>
                <a:cs typeface="Roboto Light"/>
                <a:sym typeface="Roboto Light"/>
              </a:rPr>
              <a:t>Student Alcohol Consumption</a:t>
            </a:r>
            <a:endParaRPr sz="2377" i="1">
              <a:solidFill>
                <a:srgbClr val="4A86E8"/>
              </a:solidFill>
              <a:latin typeface="Roboto Light"/>
              <a:ea typeface="Roboto Light"/>
              <a:cs typeface="Roboto Light"/>
              <a:sym typeface="Roboto Light"/>
            </a:endParaRPr>
          </a:p>
          <a:p>
            <a:pPr marL="0" lvl="0" indent="0" algn="l" rtl="0">
              <a:spcBef>
                <a:spcPts val="0"/>
              </a:spcBef>
              <a:spcAft>
                <a:spcPts val="0"/>
              </a:spcAft>
              <a:buNone/>
            </a:pPr>
            <a:endParaRPr sz="2377">
              <a:solidFill>
                <a:srgbClr val="4A86E8"/>
              </a:solidFill>
            </a:endParaRPr>
          </a:p>
        </p:txBody>
      </p:sp>
      <p:sp>
        <p:nvSpPr>
          <p:cNvPr id="357" name="Google Shape;357;p4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28</a:t>
            </a:fld>
            <a:endParaRPr/>
          </a:p>
        </p:txBody>
      </p:sp>
      <p:pic>
        <p:nvPicPr>
          <p:cNvPr id="358" name="Google Shape;358;p40"/>
          <p:cNvPicPr preferRelativeResize="0"/>
          <p:nvPr/>
        </p:nvPicPr>
        <p:blipFill>
          <a:blip r:embed="rId3">
            <a:alphaModFix/>
          </a:blip>
          <a:stretch>
            <a:fillRect/>
          </a:stretch>
        </p:blipFill>
        <p:spPr>
          <a:xfrm>
            <a:off x="2450730" y="3513648"/>
            <a:ext cx="3444197" cy="1260422"/>
          </a:xfrm>
          <a:prstGeom prst="rect">
            <a:avLst/>
          </a:prstGeom>
          <a:noFill/>
          <a:ln>
            <a:noFill/>
          </a:ln>
          <a:effectLst>
            <a:outerShdw blurRad="57150" dist="19050" dir="5400000" algn="bl" rotWithShape="0">
              <a:srgbClr val="000000">
                <a:alpha val="50000"/>
              </a:srgbClr>
            </a:outerShdw>
          </a:effectLst>
        </p:spPr>
      </p:pic>
      <p:pic>
        <p:nvPicPr>
          <p:cNvPr id="359" name="Google Shape;359;p40"/>
          <p:cNvPicPr preferRelativeResize="0"/>
          <p:nvPr/>
        </p:nvPicPr>
        <p:blipFill>
          <a:blip r:embed="rId4">
            <a:alphaModFix/>
          </a:blip>
          <a:stretch>
            <a:fillRect/>
          </a:stretch>
        </p:blipFill>
        <p:spPr>
          <a:xfrm>
            <a:off x="4654025" y="1282181"/>
            <a:ext cx="3411305" cy="1406256"/>
          </a:xfrm>
          <a:prstGeom prst="rect">
            <a:avLst/>
          </a:prstGeom>
          <a:noFill/>
          <a:ln>
            <a:noFill/>
          </a:ln>
          <a:effectLst>
            <a:outerShdw blurRad="57150" dist="19050" dir="5400000" algn="bl" rotWithShape="0">
              <a:srgbClr val="000000">
                <a:alpha val="50000"/>
              </a:srgbClr>
            </a:outerShdw>
          </a:effectLst>
        </p:spPr>
      </p:pic>
      <p:pic>
        <p:nvPicPr>
          <p:cNvPr id="360" name="Google Shape;360;p40"/>
          <p:cNvPicPr preferRelativeResize="0"/>
          <p:nvPr/>
        </p:nvPicPr>
        <p:blipFill>
          <a:blip r:embed="rId5">
            <a:alphaModFix/>
          </a:blip>
          <a:stretch>
            <a:fillRect/>
          </a:stretch>
        </p:blipFill>
        <p:spPr>
          <a:xfrm>
            <a:off x="428381" y="1282175"/>
            <a:ext cx="3641545" cy="209896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Dataset </a:t>
            </a:r>
            <a:r>
              <a:rPr lang="es" sz="2377" i="1">
                <a:solidFill>
                  <a:srgbClr val="4A86E8"/>
                </a:solidFill>
                <a:latin typeface="Roboto Light"/>
                <a:ea typeface="Roboto Light"/>
                <a:cs typeface="Roboto Light"/>
                <a:sym typeface="Roboto Light"/>
              </a:rPr>
              <a:t>Student Alcohol Consumption</a:t>
            </a:r>
            <a:endParaRPr sz="2377" i="1">
              <a:solidFill>
                <a:srgbClr val="4A86E8"/>
              </a:solidFill>
              <a:latin typeface="Roboto Light"/>
              <a:ea typeface="Roboto Light"/>
              <a:cs typeface="Roboto Light"/>
              <a:sym typeface="Roboto Light"/>
            </a:endParaRPr>
          </a:p>
          <a:p>
            <a:pPr marL="0" lvl="0" indent="0" algn="l" rtl="0">
              <a:spcBef>
                <a:spcPts val="0"/>
              </a:spcBef>
              <a:spcAft>
                <a:spcPts val="0"/>
              </a:spcAft>
              <a:buNone/>
            </a:pPr>
            <a:endParaRPr sz="2377">
              <a:solidFill>
                <a:srgbClr val="4A86E8"/>
              </a:solidFill>
            </a:endParaRPr>
          </a:p>
        </p:txBody>
      </p:sp>
      <p:sp>
        <p:nvSpPr>
          <p:cNvPr id="366" name="Google Shape;366;p4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29</a:t>
            </a:fld>
            <a:endParaRPr/>
          </a:p>
        </p:txBody>
      </p:sp>
      <p:pic>
        <p:nvPicPr>
          <p:cNvPr id="367" name="Google Shape;367;p41"/>
          <p:cNvPicPr preferRelativeResize="0"/>
          <p:nvPr/>
        </p:nvPicPr>
        <p:blipFill>
          <a:blip r:embed="rId3">
            <a:alphaModFix/>
          </a:blip>
          <a:stretch>
            <a:fillRect/>
          </a:stretch>
        </p:blipFill>
        <p:spPr>
          <a:xfrm>
            <a:off x="644858" y="1363925"/>
            <a:ext cx="3630367" cy="1750000"/>
          </a:xfrm>
          <a:prstGeom prst="rect">
            <a:avLst/>
          </a:prstGeom>
          <a:noFill/>
          <a:ln>
            <a:noFill/>
          </a:ln>
          <a:effectLst>
            <a:outerShdw blurRad="57150" dist="19050" dir="5400000" algn="bl" rotWithShape="0">
              <a:srgbClr val="000000">
                <a:alpha val="50000"/>
              </a:srgbClr>
            </a:outerShdw>
          </a:effectLst>
        </p:spPr>
      </p:pic>
      <p:pic>
        <p:nvPicPr>
          <p:cNvPr id="368" name="Google Shape;368;p41"/>
          <p:cNvPicPr preferRelativeResize="0"/>
          <p:nvPr/>
        </p:nvPicPr>
        <p:blipFill>
          <a:blip r:embed="rId4">
            <a:alphaModFix/>
          </a:blip>
          <a:stretch>
            <a:fillRect/>
          </a:stretch>
        </p:blipFill>
        <p:spPr>
          <a:xfrm>
            <a:off x="4948850" y="1363925"/>
            <a:ext cx="3400576" cy="1750000"/>
          </a:xfrm>
          <a:prstGeom prst="rect">
            <a:avLst/>
          </a:prstGeom>
          <a:noFill/>
          <a:ln>
            <a:noFill/>
          </a:ln>
          <a:effectLst>
            <a:outerShdw blurRad="57150" dist="19050" dir="5400000" algn="bl" rotWithShape="0">
              <a:srgbClr val="000000">
                <a:alpha val="50000"/>
              </a:srgbClr>
            </a:outerShdw>
          </a:effectLst>
        </p:spPr>
      </p:pic>
      <p:pic>
        <p:nvPicPr>
          <p:cNvPr id="369" name="Google Shape;369;p41"/>
          <p:cNvPicPr preferRelativeResize="0"/>
          <p:nvPr/>
        </p:nvPicPr>
        <p:blipFill>
          <a:blip r:embed="rId5">
            <a:alphaModFix/>
          </a:blip>
          <a:stretch>
            <a:fillRect/>
          </a:stretch>
        </p:blipFill>
        <p:spPr>
          <a:xfrm>
            <a:off x="2089334" y="3312660"/>
            <a:ext cx="3284438" cy="133854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Índice</a:t>
            </a:r>
            <a:endParaRPr/>
          </a:p>
        </p:txBody>
      </p:sp>
      <p:sp>
        <p:nvSpPr>
          <p:cNvPr id="104" name="Google Shape;104;p15"/>
          <p:cNvSpPr txBox="1">
            <a:spLocks noGrp="1"/>
          </p:cNvSpPr>
          <p:nvPr>
            <p:ph type="body" idx="1"/>
          </p:nvPr>
        </p:nvSpPr>
        <p:spPr>
          <a:xfrm>
            <a:off x="311700" y="902250"/>
            <a:ext cx="8520600" cy="377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b="1"/>
              <a:t>Análisis de los datasets</a:t>
            </a:r>
            <a:endParaRPr b="1"/>
          </a:p>
          <a:p>
            <a:pPr marL="457200" lvl="0" indent="-342900" algn="l" rtl="0">
              <a:spcBef>
                <a:spcPts val="0"/>
              </a:spcBef>
              <a:spcAft>
                <a:spcPts val="0"/>
              </a:spcAft>
              <a:buSzPts val="1800"/>
              <a:buChar char="●"/>
            </a:pPr>
            <a:r>
              <a:rPr lang="es" b="1"/>
              <a:t>Aprendizaje supervisado</a:t>
            </a:r>
            <a:endParaRPr b="1"/>
          </a:p>
          <a:p>
            <a:pPr marL="914400" lvl="1" indent="-317500" algn="l" rtl="0">
              <a:spcBef>
                <a:spcPts val="0"/>
              </a:spcBef>
              <a:spcAft>
                <a:spcPts val="0"/>
              </a:spcAft>
              <a:buSzPts val="1400"/>
              <a:buChar char="○"/>
            </a:pPr>
            <a:r>
              <a:rPr lang="es" i="1"/>
              <a:t>Predicción</a:t>
            </a:r>
            <a:endParaRPr i="1"/>
          </a:p>
          <a:p>
            <a:pPr marL="1371600" lvl="2" indent="-317500" algn="l" rtl="0">
              <a:spcBef>
                <a:spcPts val="0"/>
              </a:spcBef>
              <a:spcAft>
                <a:spcPts val="0"/>
              </a:spcAft>
              <a:buSzPts val="1400"/>
              <a:buChar char="■"/>
            </a:pPr>
            <a:r>
              <a:rPr lang="es"/>
              <a:t>Regresión lineal</a:t>
            </a:r>
            <a:endParaRPr/>
          </a:p>
          <a:p>
            <a:pPr marL="1371600" lvl="2" indent="-317500" algn="l" rtl="0">
              <a:spcBef>
                <a:spcPts val="0"/>
              </a:spcBef>
              <a:spcAft>
                <a:spcPts val="0"/>
              </a:spcAft>
              <a:buSzPts val="1400"/>
              <a:buChar char="■"/>
            </a:pPr>
            <a:r>
              <a:rPr lang="es"/>
              <a:t>Regresión multivariable</a:t>
            </a:r>
            <a:endParaRPr/>
          </a:p>
          <a:p>
            <a:pPr marL="914400" lvl="1" indent="-317500" algn="l" rtl="0">
              <a:spcBef>
                <a:spcPts val="0"/>
              </a:spcBef>
              <a:spcAft>
                <a:spcPts val="0"/>
              </a:spcAft>
              <a:buSzPts val="1400"/>
              <a:buChar char="○"/>
            </a:pPr>
            <a:r>
              <a:rPr lang="es" i="1"/>
              <a:t>Clasificación</a:t>
            </a:r>
            <a:endParaRPr i="1"/>
          </a:p>
          <a:p>
            <a:pPr marL="1371600" lvl="2" indent="-317500" algn="l" rtl="0">
              <a:spcBef>
                <a:spcPts val="0"/>
              </a:spcBef>
              <a:spcAft>
                <a:spcPts val="0"/>
              </a:spcAft>
              <a:buSzPts val="1400"/>
              <a:buChar char="■"/>
            </a:pPr>
            <a:r>
              <a:rPr lang="es"/>
              <a:t>Random Forest</a:t>
            </a:r>
            <a:endParaRPr/>
          </a:p>
          <a:p>
            <a:pPr marL="1371600" lvl="2" indent="-317500" algn="l" rtl="0">
              <a:spcBef>
                <a:spcPts val="0"/>
              </a:spcBef>
              <a:spcAft>
                <a:spcPts val="0"/>
              </a:spcAft>
              <a:buSzPts val="1400"/>
              <a:buChar char="■"/>
            </a:pPr>
            <a:r>
              <a:rPr lang="es"/>
              <a:t>Support Vector Machine</a:t>
            </a:r>
            <a:endParaRPr/>
          </a:p>
          <a:p>
            <a:pPr marL="1371600" lvl="2" indent="-317500" algn="l" rtl="0">
              <a:spcBef>
                <a:spcPts val="0"/>
              </a:spcBef>
              <a:spcAft>
                <a:spcPts val="0"/>
              </a:spcAft>
              <a:buSzPts val="1400"/>
              <a:buChar char="■"/>
            </a:pPr>
            <a:r>
              <a:rPr lang="es"/>
              <a:t>eXtreme Gradient Boosting</a:t>
            </a:r>
            <a:endParaRPr/>
          </a:p>
          <a:p>
            <a:pPr marL="0" lvl="0" indent="0" algn="l" rtl="0">
              <a:spcBef>
                <a:spcPts val="1200"/>
              </a:spcBef>
              <a:spcAft>
                <a:spcPts val="1200"/>
              </a:spcAft>
              <a:buNone/>
            </a:pPr>
            <a:endParaRPr/>
          </a:p>
        </p:txBody>
      </p:sp>
      <p:sp>
        <p:nvSpPr>
          <p:cNvPr id="105" name="Google Shape;105;p15"/>
          <p:cNvSpPr txBox="1">
            <a:spLocks noGrp="1"/>
          </p:cNvSpPr>
          <p:nvPr>
            <p:ph type="body" idx="1"/>
          </p:nvPr>
        </p:nvSpPr>
        <p:spPr>
          <a:xfrm>
            <a:off x="4572000" y="902250"/>
            <a:ext cx="38940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b="1"/>
              <a:t>Aprendizaje no supervisado</a:t>
            </a:r>
            <a:endParaRPr b="1"/>
          </a:p>
          <a:p>
            <a:pPr marL="914400" lvl="1" indent="-317500" algn="l" rtl="0">
              <a:spcBef>
                <a:spcPts val="0"/>
              </a:spcBef>
              <a:spcAft>
                <a:spcPts val="0"/>
              </a:spcAft>
              <a:buSzPts val="1400"/>
              <a:buChar char="○"/>
            </a:pPr>
            <a:r>
              <a:rPr lang="es"/>
              <a:t>K-means</a:t>
            </a:r>
            <a:endParaRPr/>
          </a:p>
          <a:p>
            <a:pPr marL="914400" lvl="1" indent="-317500" algn="l" rtl="0">
              <a:spcBef>
                <a:spcPts val="0"/>
              </a:spcBef>
              <a:spcAft>
                <a:spcPts val="0"/>
              </a:spcAft>
              <a:buSzPts val="1400"/>
              <a:buChar char="○"/>
            </a:pPr>
            <a:r>
              <a:rPr lang="es"/>
              <a:t>PCA</a:t>
            </a:r>
            <a:endParaRPr/>
          </a:p>
          <a:p>
            <a:pPr marL="914400" lvl="1" indent="-317500" algn="l" rtl="0">
              <a:spcBef>
                <a:spcPts val="0"/>
              </a:spcBef>
              <a:spcAft>
                <a:spcPts val="0"/>
              </a:spcAft>
              <a:buSzPts val="1400"/>
              <a:buChar char="○"/>
            </a:pPr>
            <a:r>
              <a:rPr lang="es"/>
              <a:t>Reglas de asociación</a:t>
            </a:r>
            <a:endParaRPr/>
          </a:p>
          <a:p>
            <a:pPr marL="457200" lvl="0" indent="-342900" algn="l" rtl="0">
              <a:spcBef>
                <a:spcPts val="0"/>
              </a:spcBef>
              <a:spcAft>
                <a:spcPts val="0"/>
              </a:spcAft>
              <a:buSzPts val="1800"/>
              <a:buChar char="●"/>
            </a:pPr>
            <a:r>
              <a:rPr lang="es" b="1"/>
              <a:t>BigML</a:t>
            </a:r>
            <a:endParaRPr b="1"/>
          </a:p>
          <a:p>
            <a:pPr marL="914400" lvl="1" indent="-317500" algn="l" rtl="0">
              <a:spcBef>
                <a:spcPts val="0"/>
              </a:spcBef>
              <a:spcAft>
                <a:spcPts val="0"/>
              </a:spcAft>
              <a:buSzPts val="1400"/>
              <a:buChar char="○"/>
            </a:pPr>
            <a:r>
              <a:rPr lang="es"/>
              <a:t>predictions</a:t>
            </a:r>
            <a:endParaRPr/>
          </a:p>
        </p:txBody>
      </p:sp>
      <p:sp>
        <p:nvSpPr>
          <p:cNvPr id="106" name="Google Shape;106;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Dataset </a:t>
            </a:r>
            <a:r>
              <a:rPr lang="es" sz="2377" i="1">
                <a:solidFill>
                  <a:srgbClr val="4A86E8"/>
                </a:solidFill>
                <a:latin typeface="Roboto Light"/>
                <a:ea typeface="Roboto Light"/>
                <a:cs typeface="Roboto Light"/>
                <a:sym typeface="Roboto Light"/>
              </a:rPr>
              <a:t>Student Alcohol Consumption</a:t>
            </a:r>
            <a:endParaRPr sz="2377" i="1">
              <a:solidFill>
                <a:srgbClr val="4A86E8"/>
              </a:solidFill>
              <a:latin typeface="Roboto Light"/>
              <a:ea typeface="Roboto Light"/>
              <a:cs typeface="Roboto Light"/>
              <a:sym typeface="Roboto Light"/>
            </a:endParaRPr>
          </a:p>
          <a:p>
            <a:pPr marL="0" lvl="0" indent="0" algn="l" rtl="0">
              <a:spcBef>
                <a:spcPts val="0"/>
              </a:spcBef>
              <a:spcAft>
                <a:spcPts val="0"/>
              </a:spcAft>
              <a:buNone/>
            </a:pPr>
            <a:endParaRPr sz="2377">
              <a:solidFill>
                <a:srgbClr val="4A86E8"/>
              </a:solidFill>
            </a:endParaRPr>
          </a:p>
        </p:txBody>
      </p:sp>
      <p:sp>
        <p:nvSpPr>
          <p:cNvPr id="375" name="Google Shape;375;p4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30</a:t>
            </a:fld>
            <a:endParaRPr/>
          </a:p>
        </p:txBody>
      </p:sp>
      <p:pic>
        <p:nvPicPr>
          <p:cNvPr id="376" name="Google Shape;376;p42"/>
          <p:cNvPicPr preferRelativeResize="0"/>
          <p:nvPr/>
        </p:nvPicPr>
        <p:blipFill>
          <a:blip r:embed="rId3">
            <a:alphaModFix/>
          </a:blip>
          <a:stretch>
            <a:fillRect/>
          </a:stretch>
        </p:blipFill>
        <p:spPr>
          <a:xfrm>
            <a:off x="152400" y="1567825"/>
            <a:ext cx="8839200" cy="200784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382" name="Google Shape;382;p43"/>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383" name="Google Shape;383;p43"/>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384" name="Google Shape;384;p43"/>
          <p:cNvPicPr preferRelativeResize="0"/>
          <p:nvPr/>
        </p:nvPicPr>
        <p:blipFill>
          <a:blip r:embed="rId4">
            <a:alphaModFix/>
          </a:blip>
          <a:stretch>
            <a:fillRect/>
          </a:stretch>
        </p:blipFill>
        <p:spPr>
          <a:xfrm>
            <a:off x="485775" y="2201425"/>
            <a:ext cx="8162925" cy="314325"/>
          </a:xfrm>
          <a:prstGeom prst="rect">
            <a:avLst/>
          </a:prstGeom>
          <a:noFill/>
          <a:ln>
            <a:noFill/>
          </a:ln>
        </p:spPr>
      </p:pic>
      <p:pic>
        <p:nvPicPr>
          <p:cNvPr id="385" name="Google Shape;385;p43"/>
          <p:cNvPicPr preferRelativeResize="0"/>
          <p:nvPr/>
        </p:nvPicPr>
        <p:blipFill rotWithShape="1">
          <a:blip r:embed="rId5">
            <a:alphaModFix/>
          </a:blip>
          <a:srcRect l="35429"/>
          <a:stretch/>
        </p:blipFill>
        <p:spPr>
          <a:xfrm>
            <a:off x="1686725" y="2792650"/>
            <a:ext cx="5338350" cy="295275"/>
          </a:xfrm>
          <a:prstGeom prst="rect">
            <a:avLst/>
          </a:prstGeom>
          <a:noFill/>
          <a:ln>
            <a:noFill/>
          </a:ln>
        </p:spPr>
      </p:pic>
      <p:sp>
        <p:nvSpPr>
          <p:cNvPr id="386" name="Google Shape;386;p43"/>
          <p:cNvSpPr txBox="1"/>
          <p:nvPr/>
        </p:nvSpPr>
        <p:spPr>
          <a:xfrm>
            <a:off x="2954250" y="1409513"/>
            <a:ext cx="323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Roboto Light"/>
                <a:ea typeface="Roboto Light"/>
                <a:cs typeface="Roboto Light"/>
                <a:sym typeface="Roboto Light"/>
              </a:rPr>
              <a:t>Atributos </a:t>
            </a:r>
            <a:r>
              <a:rPr lang="es">
                <a:latin typeface="Roboto"/>
                <a:ea typeface="Roboto"/>
                <a:cs typeface="Roboto"/>
                <a:sym typeface="Roboto"/>
              </a:rPr>
              <a:t>numéricos</a:t>
            </a:r>
            <a:endParaRPr>
              <a:latin typeface="Roboto"/>
              <a:ea typeface="Roboto"/>
              <a:cs typeface="Roboto"/>
              <a:sym typeface="Roboto"/>
            </a:endParaRPr>
          </a:p>
        </p:txBody>
      </p:sp>
      <p:sp>
        <p:nvSpPr>
          <p:cNvPr id="387" name="Google Shape;387;p43"/>
          <p:cNvSpPr/>
          <p:nvPr/>
        </p:nvSpPr>
        <p:spPr>
          <a:xfrm>
            <a:off x="3124200" y="1338113"/>
            <a:ext cx="543000" cy="5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16</a:t>
            </a:r>
            <a:endParaRPr>
              <a:solidFill>
                <a:srgbClr val="FFFFFF"/>
              </a:solidFill>
            </a:endParaRPr>
          </a:p>
        </p:txBody>
      </p:sp>
      <p:sp>
        <p:nvSpPr>
          <p:cNvPr id="388" name="Google Shape;388;p4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par>
                                <p:cTn id="8" presetID="10" presetClass="entr" presetSubtype="0" fill="hold" nodeType="withEffect">
                                  <p:stCondLst>
                                    <p:cond delay="0"/>
                                  </p:stCondLst>
                                  <p:childTnLst>
                                    <p:set>
                                      <p:cBhvr>
                                        <p:cTn id="9" dur="1" fill="hold">
                                          <p:stCondLst>
                                            <p:cond delay="0"/>
                                          </p:stCondLst>
                                        </p:cTn>
                                        <p:tgtEl>
                                          <p:spTgt spid="386"/>
                                        </p:tgtEl>
                                        <p:attrNameLst>
                                          <p:attrName>style.visibility</p:attrName>
                                        </p:attrNameLst>
                                      </p:cBhvr>
                                      <p:to>
                                        <p:strVal val="visible"/>
                                      </p:to>
                                    </p:set>
                                    <p:animEffect transition="in" filter="fade">
                                      <p:cBhvr>
                                        <p:cTn id="10" dur="1000"/>
                                        <p:tgtEl>
                                          <p:spTgt spid="3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4"/>
                                        </p:tgtEl>
                                        <p:attrNameLst>
                                          <p:attrName>style.visibility</p:attrName>
                                        </p:attrNameLst>
                                      </p:cBhvr>
                                      <p:to>
                                        <p:strVal val="visible"/>
                                      </p:to>
                                    </p:set>
                                    <p:animEffect transition="in" filter="fade">
                                      <p:cBhvr>
                                        <p:cTn id="15" dur="1000"/>
                                        <p:tgtEl>
                                          <p:spTgt spid="384"/>
                                        </p:tgtEl>
                                      </p:cBhvr>
                                    </p:animEffect>
                                  </p:childTnLst>
                                </p:cTn>
                              </p:par>
                              <p:par>
                                <p:cTn id="16" presetID="10" presetClass="entr" presetSubtype="0" fill="hold" nodeType="withEffect">
                                  <p:stCondLst>
                                    <p:cond delay="0"/>
                                  </p:stCondLst>
                                  <p:childTnLst>
                                    <p:set>
                                      <p:cBhvr>
                                        <p:cTn id="17" dur="1" fill="hold">
                                          <p:stCondLst>
                                            <p:cond delay="0"/>
                                          </p:stCondLst>
                                        </p:cTn>
                                        <p:tgtEl>
                                          <p:spTgt spid="385"/>
                                        </p:tgtEl>
                                        <p:attrNameLst>
                                          <p:attrName>style.visibility</p:attrName>
                                        </p:attrNameLst>
                                      </p:cBhvr>
                                      <p:to>
                                        <p:strVal val="visible"/>
                                      </p:to>
                                    </p:set>
                                    <p:animEffect transition="in" filter="fade">
                                      <p:cBhvr>
                                        <p:cTn id="18"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92"/>
        <p:cNvGrpSpPr/>
        <p:nvPr/>
      </p:nvGrpSpPr>
      <p:grpSpPr>
        <a:xfrm>
          <a:off x="0" y="0"/>
          <a:ext cx="0" cy="0"/>
          <a:chOff x="0" y="0"/>
          <a:chExt cx="0" cy="0"/>
        </a:xfrm>
      </p:grpSpPr>
      <p:sp>
        <p:nvSpPr>
          <p:cNvPr id="393" name="Google Shape;393;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394" name="Google Shape;394;p44"/>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395" name="Google Shape;395;p44"/>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396" name="Google Shape;396;p44"/>
          <p:cNvPicPr preferRelativeResize="0"/>
          <p:nvPr/>
        </p:nvPicPr>
        <p:blipFill>
          <a:blip r:embed="rId4">
            <a:alphaModFix/>
          </a:blip>
          <a:stretch>
            <a:fillRect/>
          </a:stretch>
        </p:blipFill>
        <p:spPr>
          <a:xfrm>
            <a:off x="857250" y="1407111"/>
            <a:ext cx="7429501" cy="2119725"/>
          </a:xfrm>
          <a:prstGeom prst="rect">
            <a:avLst/>
          </a:prstGeom>
          <a:noFill/>
          <a:ln>
            <a:noFill/>
          </a:ln>
          <a:effectLst>
            <a:outerShdw blurRad="57150" dist="19050" dir="5400000" algn="bl" rotWithShape="0">
              <a:srgbClr val="000000">
                <a:alpha val="50000"/>
              </a:srgbClr>
            </a:outerShdw>
          </a:effectLst>
        </p:spPr>
      </p:pic>
      <p:sp>
        <p:nvSpPr>
          <p:cNvPr id="397" name="Google Shape;397;p4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01"/>
        <p:cNvGrpSpPr/>
        <p:nvPr/>
      </p:nvGrpSpPr>
      <p:grpSpPr>
        <a:xfrm>
          <a:off x="0" y="0"/>
          <a:ext cx="0" cy="0"/>
          <a:chOff x="0" y="0"/>
          <a:chExt cx="0" cy="0"/>
        </a:xfrm>
      </p:grpSpPr>
      <p:sp>
        <p:nvSpPr>
          <p:cNvPr id="402" name="Google Shape;402;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03" name="Google Shape;403;p45"/>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04" name="Google Shape;404;p45"/>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05" name="Google Shape;405;p45"/>
          <p:cNvPicPr preferRelativeResize="0"/>
          <p:nvPr/>
        </p:nvPicPr>
        <p:blipFill>
          <a:blip r:embed="rId4">
            <a:alphaModFix/>
          </a:blip>
          <a:stretch>
            <a:fillRect/>
          </a:stretch>
        </p:blipFill>
        <p:spPr>
          <a:xfrm>
            <a:off x="452438" y="1629925"/>
            <a:ext cx="8239125" cy="1362075"/>
          </a:xfrm>
          <a:prstGeom prst="rect">
            <a:avLst/>
          </a:prstGeom>
          <a:noFill/>
          <a:ln>
            <a:noFill/>
          </a:ln>
        </p:spPr>
      </p:pic>
      <p:sp>
        <p:nvSpPr>
          <p:cNvPr id="406" name="Google Shape;406;p45"/>
          <p:cNvSpPr/>
          <p:nvPr/>
        </p:nvSpPr>
        <p:spPr>
          <a:xfrm>
            <a:off x="6819925" y="2205000"/>
            <a:ext cx="1837200" cy="185700"/>
          </a:xfrm>
          <a:prstGeom prst="rect">
            <a:avLst/>
          </a:prstGeom>
          <a:solidFill>
            <a:srgbClr val="FFFF00">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13" name="Google Shape;413;p46"/>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14" name="Google Shape;414;p46"/>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15" name="Google Shape;415;p46"/>
          <p:cNvPicPr preferRelativeResize="0"/>
          <p:nvPr/>
        </p:nvPicPr>
        <p:blipFill>
          <a:blip r:embed="rId4">
            <a:alphaModFix/>
          </a:blip>
          <a:stretch>
            <a:fillRect/>
          </a:stretch>
        </p:blipFill>
        <p:spPr>
          <a:xfrm>
            <a:off x="800100" y="1190625"/>
            <a:ext cx="5787775" cy="3571875"/>
          </a:xfrm>
          <a:prstGeom prst="rect">
            <a:avLst/>
          </a:prstGeom>
          <a:noFill/>
          <a:ln>
            <a:noFill/>
          </a:ln>
        </p:spPr>
      </p:pic>
      <p:sp>
        <p:nvSpPr>
          <p:cNvPr id="416" name="Google Shape;416;p4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22" name="Google Shape;422;p47"/>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23" name="Google Shape;423;p47"/>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24" name="Google Shape;424;p47"/>
          <p:cNvPicPr preferRelativeResize="0"/>
          <p:nvPr/>
        </p:nvPicPr>
        <p:blipFill>
          <a:blip r:embed="rId4">
            <a:alphaModFix/>
          </a:blip>
          <a:stretch>
            <a:fillRect/>
          </a:stretch>
        </p:blipFill>
        <p:spPr>
          <a:xfrm>
            <a:off x="571500" y="1074975"/>
            <a:ext cx="6290076" cy="3881875"/>
          </a:xfrm>
          <a:prstGeom prst="rect">
            <a:avLst/>
          </a:prstGeom>
          <a:noFill/>
          <a:ln>
            <a:noFill/>
          </a:ln>
        </p:spPr>
      </p:pic>
      <p:sp>
        <p:nvSpPr>
          <p:cNvPr id="425" name="Google Shape;425;p4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31" name="Google Shape;431;p48"/>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32" name="Google Shape;432;p48"/>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33" name="Google Shape;433;p48"/>
          <p:cNvPicPr preferRelativeResize="0"/>
          <p:nvPr/>
        </p:nvPicPr>
        <p:blipFill>
          <a:blip r:embed="rId4">
            <a:alphaModFix/>
          </a:blip>
          <a:stretch>
            <a:fillRect/>
          </a:stretch>
        </p:blipFill>
        <p:spPr>
          <a:xfrm>
            <a:off x="464100" y="1134475"/>
            <a:ext cx="6191273" cy="3820900"/>
          </a:xfrm>
          <a:prstGeom prst="rect">
            <a:avLst/>
          </a:prstGeom>
          <a:noFill/>
          <a:ln>
            <a:noFill/>
          </a:ln>
        </p:spPr>
      </p:pic>
      <p:sp>
        <p:nvSpPr>
          <p:cNvPr id="434" name="Google Shape;434;p4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sp>
        <p:nvSpPr>
          <p:cNvPr id="439" name="Google Shape;439;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40" name="Google Shape;440;p49"/>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41" name="Google Shape;441;p49"/>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42" name="Google Shape;442;p49"/>
          <p:cNvPicPr preferRelativeResize="0"/>
          <p:nvPr/>
        </p:nvPicPr>
        <p:blipFill>
          <a:blip r:embed="rId4">
            <a:alphaModFix/>
          </a:blip>
          <a:stretch>
            <a:fillRect/>
          </a:stretch>
        </p:blipFill>
        <p:spPr>
          <a:xfrm>
            <a:off x="962025" y="1017800"/>
            <a:ext cx="6191273" cy="3820900"/>
          </a:xfrm>
          <a:prstGeom prst="rect">
            <a:avLst/>
          </a:prstGeom>
          <a:noFill/>
          <a:ln>
            <a:noFill/>
          </a:ln>
          <a:effectLst>
            <a:outerShdw blurRad="57150" algn="bl" rotWithShape="0">
              <a:srgbClr val="000000">
                <a:alpha val="9000"/>
              </a:srgbClr>
            </a:outerShdw>
          </a:effectLst>
        </p:spPr>
      </p:pic>
      <p:sp>
        <p:nvSpPr>
          <p:cNvPr id="443" name="Google Shape;443;p4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49" name="Google Shape;449;p50"/>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50" name="Google Shape;450;p50"/>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51" name="Google Shape;451;p50"/>
          <p:cNvPicPr preferRelativeResize="0"/>
          <p:nvPr/>
        </p:nvPicPr>
        <p:blipFill>
          <a:blip r:embed="rId4">
            <a:alphaModFix/>
          </a:blip>
          <a:stretch>
            <a:fillRect/>
          </a:stretch>
        </p:blipFill>
        <p:spPr>
          <a:xfrm>
            <a:off x="1019175" y="970175"/>
            <a:ext cx="6191273" cy="3820900"/>
          </a:xfrm>
          <a:prstGeom prst="rect">
            <a:avLst/>
          </a:prstGeom>
          <a:noFill/>
          <a:ln>
            <a:noFill/>
          </a:ln>
        </p:spPr>
      </p:pic>
      <p:pic>
        <p:nvPicPr>
          <p:cNvPr id="452" name="Google Shape;452;p50"/>
          <p:cNvPicPr preferRelativeResize="0"/>
          <p:nvPr/>
        </p:nvPicPr>
        <p:blipFill rotWithShape="1">
          <a:blip r:embed="rId5">
            <a:alphaModFix/>
          </a:blip>
          <a:srcRect/>
          <a:stretch/>
        </p:blipFill>
        <p:spPr>
          <a:xfrm>
            <a:off x="422325" y="1504174"/>
            <a:ext cx="8001000" cy="2883450"/>
          </a:xfrm>
          <a:prstGeom prst="rect">
            <a:avLst/>
          </a:prstGeom>
          <a:noFill/>
          <a:ln>
            <a:noFill/>
          </a:ln>
        </p:spPr>
      </p:pic>
      <p:sp>
        <p:nvSpPr>
          <p:cNvPr id="453" name="Google Shape;453;p5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
                                        </p:tgtEl>
                                        <p:attrNameLst>
                                          <p:attrName>style.visibility</p:attrName>
                                        </p:attrNameLst>
                                      </p:cBhvr>
                                      <p:to>
                                        <p:strVal val="visible"/>
                                      </p:to>
                                    </p:set>
                                    <p:animEffect transition="in" filter="fade">
                                      <p:cBhvr>
                                        <p:cTn id="12"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7"/>
        <p:cNvGrpSpPr/>
        <p:nvPr/>
      </p:nvGrpSpPr>
      <p:grpSpPr>
        <a:xfrm>
          <a:off x="0" y="0"/>
          <a:ext cx="0" cy="0"/>
          <a:chOff x="0" y="0"/>
          <a:chExt cx="0" cy="0"/>
        </a:xfrm>
      </p:grpSpPr>
      <p:sp>
        <p:nvSpPr>
          <p:cNvPr id="458" name="Google Shape;458;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59" name="Google Shape;459;p51"/>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60" name="Google Shape;460;p51"/>
          <p:cNvPicPr preferRelativeResize="0"/>
          <p:nvPr/>
        </p:nvPicPr>
        <p:blipFill>
          <a:blip r:embed="rId3">
            <a:alphaModFix/>
          </a:blip>
          <a:stretch>
            <a:fillRect/>
          </a:stretch>
        </p:blipFill>
        <p:spPr>
          <a:xfrm>
            <a:off x="7872475" y="110450"/>
            <a:ext cx="959825" cy="675125"/>
          </a:xfrm>
          <a:prstGeom prst="rect">
            <a:avLst/>
          </a:prstGeom>
          <a:noFill/>
          <a:ln>
            <a:noFill/>
          </a:ln>
        </p:spPr>
      </p:pic>
      <p:pic>
        <p:nvPicPr>
          <p:cNvPr id="461" name="Google Shape;461;p51"/>
          <p:cNvPicPr preferRelativeResize="0"/>
          <p:nvPr/>
        </p:nvPicPr>
        <p:blipFill>
          <a:blip r:embed="rId4">
            <a:alphaModFix/>
          </a:blip>
          <a:stretch>
            <a:fillRect/>
          </a:stretch>
        </p:blipFill>
        <p:spPr>
          <a:xfrm>
            <a:off x="878675" y="1170200"/>
            <a:ext cx="6191273" cy="3820900"/>
          </a:xfrm>
          <a:prstGeom prst="rect">
            <a:avLst/>
          </a:prstGeom>
          <a:noFill/>
          <a:ln>
            <a:noFill/>
          </a:ln>
        </p:spPr>
      </p:pic>
      <p:sp>
        <p:nvSpPr>
          <p:cNvPr id="462" name="Google Shape;462;p51"/>
          <p:cNvSpPr txBox="1"/>
          <p:nvPr/>
        </p:nvSpPr>
        <p:spPr>
          <a:xfrm>
            <a:off x="6488925" y="1600025"/>
            <a:ext cx="128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latin typeface="Roboto"/>
                <a:ea typeface="Roboto"/>
                <a:cs typeface="Roboto"/>
                <a:sym typeface="Roboto"/>
              </a:rPr>
              <a:t>goout</a:t>
            </a:r>
            <a:endParaRPr b="1">
              <a:latin typeface="Roboto"/>
              <a:ea typeface="Roboto"/>
              <a:cs typeface="Roboto"/>
              <a:sym typeface="Roboto"/>
            </a:endParaRPr>
          </a:p>
        </p:txBody>
      </p:sp>
      <p:sp>
        <p:nvSpPr>
          <p:cNvPr id="463" name="Google Shape;463;p5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Análisis de los datasets</a:t>
            </a:r>
            <a:endParaRPr/>
          </a:p>
        </p:txBody>
      </p:sp>
      <p:pic>
        <p:nvPicPr>
          <p:cNvPr id="112" name="Google Shape;112;p16"/>
          <p:cNvPicPr preferRelativeResize="0"/>
          <p:nvPr/>
        </p:nvPicPr>
        <p:blipFill>
          <a:blip r:embed="rId3">
            <a:alphaModFix/>
          </a:blip>
          <a:stretch>
            <a:fillRect/>
          </a:stretch>
        </p:blipFill>
        <p:spPr>
          <a:xfrm>
            <a:off x="311700" y="1269575"/>
            <a:ext cx="3801249" cy="2604350"/>
          </a:xfrm>
          <a:prstGeom prst="rect">
            <a:avLst/>
          </a:prstGeom>
          <a:noFill/>
          <a:ln>
            <a:noFill/>
          </a:ln>
        </p:spPr>
      </p:pic>
      <p:sp>
        <p:nvSpPr>
          <p:cNvPr id="113" name="Google Shape;113;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a:t>
            </a:fld>
            <a:endParaRPr/>
          </a:p>
        </p:txBody>
      </p:sp>
      <p:pic>
        <p:nvPicPr>
          <p:cNvPr id="114" name="Google Shape;114;p16"/>
          <p:cNvPicPr preferRelativeResize="0"/>
          <p:nvPr/>
        </p:nvPicPr>
        <p:blipFill>
          <a:blip r:embed="rId4">
            <a:alphaModFix/>
          </a:blip>
          <a:stretch>
            <a:fillRect/>
          </a:stretch>
        </p:blipFill>
        <p:spPr>
          <a:xfrm>
            <a:off x="4561600" y="1269575"/>
            <a:ext cx="3909521" cy="2604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7"/>
        <p:cNvGrpSpPr/>
        <p:nvPr/>
      </p:nvGrpSpPr>
      <p:grpSpPr>
        <a:xfrm>
          <a:off x="0" y="0"/>
          <a:ext cx="0" cy="0"/>
          <a:chOff x="0" y="0"/>
          <a:chExt cx="0" cy="0"/>
        </a:xfrm>
      </p:grpSpPr>
      <p:sp>
        <p:nvSpPr>
          <p:cNvPr id="468" name="Google Shape;468;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PCA</a:t>
            </a:r>
            <a:endParaRPr sz="2377">
              <a:solidFill>
                <a:srgbClr val="4A86E8"/>
              </a:solidFill>
            </a:endParaRPr>
          </a:p>
        </p:txBody>
      </p:sp>
      <p:sp>
        <p:nvSpPr>
          <p:cNvPr id="469" name="Google Shape;469;p52"/>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CLUSTERING</a:t>
            </a:r>
            <a:endParaRPr>
              <a:solidFill>
                <a:schemeClr val="dk1"/>
              </a:solidFill>
              <a:latin typeface="Roboto"/>
              <a:ea typeface="Roboto"/>
              <a:cs typeface="Roboto"/>
              <a:sym typeface="Roboto"/>
            </a:endParaRPr>
          </a:p>
        </p:txBody>
      </p:sp>
      <p:pic>
        <p:nvPicPr>
          <p:cNvPr id="470" name="Google Shape;470;p52"/>
          <p:cNvPicPr preferRelativeResize="0"/>
          <p:nvPr/>
        </p:nvPicPr>
        <p:blipFill>
          <a:blip r:embed="rId3">
            <a:alphaModFix/>
          </a:blip>
          <a:stretch>
            <a:fillRect/>
          </a:stretch>
        </p:blipFill>
        <p:spPr>
          <a:xfrm>
            <a:off x="7872475" y="110450"/>
            <a:ext cx="959825" cy="675125"/>
          </a:xfrm>
          <a:prstGeom prst="rect">
            <a:avLst/>
          </a:prstGeom>
          <a:noFill/>
          <a:ln>
            <a:noFill/>
          </a:ln>
        </p:spPr>
      </p:pic>
      <p:sp>
        <p:nvSpPr>
          <p:cNvPr id="471" name="Google Shape;471;p52"/>
          <p:cNvSpPr txBox="1"/>
          <p:nvPr/>
        </p:nvSpPr>
        <p:spPr>
          <a:xfrm>
            <a:off x="6488925" y="1600025"/>
            <a:ext cx="128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latin typeface="Roboto"/>
                <a:ea typeface="Roboto"/>
                <a:cs typeface="Roboto"/>
                <a:sym typeface="Roboto"/>
              </a:rPr>
              <a:t>Walc</a:t>
            </a:r>
            <a:endParaRPr b="1">
              <a:latin typeface="Roboto"/>
              <a:ea typeface="Roboto"/>
              <a:cs typeface="Roboto"/>
              <a:sym typeface="Roboto"/>
            </a:endParaRPr>
          </a:p>
        </p:txBody>
      </p:sp>
      <p:pic>
        <p:nvPicPr>
          <p:cNvPr id="472" name="Google Shape;472;p52"/>
          <p:cNvPicPr preferRelativeResize="0"/>
          <p:nvPr/>
        </p:nvPicPr>
        <p:blipFill>
          <a:blip r:embed="rId4">
            <a:alphaModFix/>
          </a:blip>
          <a:stretch>
            <a:fillRect/>
          </a:stretch>
        </p:blipFill>
        <p:spPr>
          <a:xfrm>
            <a:off x="438150" y="1182100"/>
            <a:ext cx="6184126" cy="3816489"/>
          </a:xfrm>
          <a:prstGeom prst="rect">
            <a:avLst/>
          </a:prstGeom>
          <a:noFill/>
          <a:ln>
            <a:noFill/>
          </a:ln>
        </p:spPr>
      </p:pic>
      <p:sp>
        <p:nvSpPr>
          <p:cNvPr id="473" name="Google Shape;473;p5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pic>
        <p:nvPicPr>
          <p:cNvPr id="479" name="Google Shape;479;p53"/>
          <p:cNvPicPr preferRelativeResize="0"/>
          <p:nvPr/>
        </p:nvPicPr>
        <p:blipFill rotWithShape="1">
          <a:blip r:embed="rId3">
            <a:alphaModFix/>
          </a:blip>
          <a:srcRect/>
          <a:stretch/>
        </p:blipFill>
        <p:spPr>
          <a:xfrm>
            <a:off x="8189375" y="142650"/>
            <a:ext cx="642925" cy="642925"/>
          </a:xfrm>
          <a:prstGeom prst="rect">
            <a:avLst/>
          </a:prstGeom>
          <a:noFill/>
          <a:ln>
            <a:noFill/>
          </a:ln>
        </p:spPr>
      </p:pic>
      <p:sp>
        <p:nvSpPr>
          <p:cNvPr id="480" name="Google Shape;480;p53"/>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481" name="Google Shape;481;p53"/>
          <p:cNvPicPr preferRelativeResize="0"/>
          <p:nvPr/>
        </p:nvPicPr>
        <p:blipFill>
          <a:blip r:embed="rId4">
            <a:alphaModFix/>
          </a:blip>
          <a:stretch>
            <a:fillRect/>
          </a:stretch>
        </p:blipFill>
        <p:spPr>
          <a:xfrm>
            <a:off x="505800" y="1515625"/>
            <a:ext cx="515250" cy="515250"/>
          </a:xfrm>
          <a:prstGeom prst="rect">
            <a:avLst/>
          </a:prstGeom>
          <a:noFill/>
          <a:ln>
            <a:noFill/>
          </a:ln>
        </p:spPr>
      </p:pic>
      <p:sp>
        <p:nvSpPr>
          <p:cNvPr id="482" name="Google Shape;482;p53"/>
          <p:cNvSpPr txBox="1"/>
          <p:nvPr/>
        </p:nvSpPr>
        <p:spPr>
          <a:xfrm>
            <a:off x="1174525" y="1420750"/>
            <a:ext cx="3235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latin typeface="Roboto Medium"/>
                <a:ea typeface="Roboto Medium"/>
                <a:cs typeface="Roboto Medium"/>
                <a:sym typeface="Roboto Medium"/>
              </a:rPr>
              <a:t>W</a:t>
            </a:r>
            <a:r>
              <a:rPr lang="es">
                <a:latin typeface="Roboto Medium"/>
                <a:ea typeface="Roboto Medium"/>
                <a:cs typeface="Roboto Medium"/>
                <a:sym typeface="Roboto Medium"/>
              </a:rPr>
              <a:t>ALC</a:t>
            </a:r>
            <a:r>
              <a:rPr lang="es">
                <a:latin typeface="Roboto"/>
                <a:ea typeface="Roboto"/>
                <a:cs typeface="Roboto"/>
                <a:sym typeface="Roboto"/>
              </a:rPr>
              <a:t> </a:t>
            </a:r>
            <a:r>
              <a:rPr lang="es">
                <a:latin typeface="Roboto Light"/>
                <a:ea typeface="Roboto Light"/>
                <a:cs typeface="Roboto Light"/>
                <a:sym typeface="Roboto Light"/>
              </a:rPr>
              <a:t>(CONSUMO DE ALCOHOL EL FIN DE SEMANA)</a:t>
            </a:r>
            <a:endParaRPr>
              <a:latin typeface="Roboto Light"/>
              <a:ea typeface="Roboto Light"/>
              <a:cs typeface="Roboto Light"/>
              <a:sym typeface="Roboto Light"/>
            </a:endParaRPr>
          </a:p>
        </p:txBody>
      </p:sp>
      <p:pic>
        <p:nvPicPr>
          <p:cNvPr id="483" name="Google Shape;483;p53"/>
          <p:cNvPicPr preferRelativeResize="0"/>
          <p:nvPr/>
        </p:nvPicPr>
        <p:blipFill>
          <a:blip r:embed="rId5">
            <a:alphaModFix/>
          </a:blip>
          <a:stretch>
            <a:fillRect/>
          </a:stretch>
        </p:blipFill>
        <p:spPr>
          <a:xfrm>
            <a:off x="1120623" y="2325350"/>
            <a:ext cx="336700" cy="336700"/>
          </a:xfrm>
          <a:prstGeom prst="rect">
            <a:avLst/>
          </a:prstGeom>
          <a:noFill/>
          <a:ln>
            <a:noFill/>
          </a:ln>
        </p:spPr>
      </p:pic>
      <p:sp>
        <p:nvSpPr>
          <p:cNvPr id="484" name="Google Shape;484;p53"/>
          <p:cNvSpPr txBox="1"/>
          <p:nvPr/>
        </p:nvSpPr>
        <p:spPr>
          <a:xfrm>
            <a:off x="879325"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sex</a:t>
            </a:r>
            <a:endParaRPr>
              <a:latin typeface="Roboto"/>
              <a:ea typeface="Roboto"/>
              <a:cs typeface="Roboto"/>
              <a:sym typeface="Roboto"/>
            </a:endParaRPr>
          </a:p>
        </p:txBody>
      </p:sp>
      <p:pic>
        <p:nvPicPr>
          <p:cNvPr id="485" name="Google Shape;485;p53"/>
          <p:cNvPicPr preferRelativeResize="0"/>
          <p:nvPr/>
        </p:nvPicPr>
        <p:blipFill>
          <a:blip r:embed="rId5">
            <a:alphaModFix/>
          </a:blip>
          <a:stretch>
            <a:fillRect/>
          </a:stretch>
        </p:blipFill>
        <p:spPr>
          <a:xfrm>
            <a:off x="2106461" y="2325350"/>
            <a:ext cx="336700" cy="336700"/>
          </a:xfrm>
          <a:prstGeom prst="rect">
            <a:avLst/>
          </a:prstGeom>
          <a:noFill/>
          <a:ln>
            <a:noFill/>
          </a:ln>
        </p:spPr>
      </p:pic>
      <p:sp>
        <p:nvSpPr>
          <p:cNvPr id="486" name="Google Shape;486;p53"/>
          <p:cNvSpPr txBox="1"/>
          <p:nvPr/>
        </p:nvSpPr>
        <p:spPr>
          <a:xfrm>
            <a:off x="1870454"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famsize</a:t>
            </a:r>
            <a:endParaRPr>
              <a:latin typeface="Roboto"/>
              <a:ea typeface="Roboto"/>
              <a:cs typeface="Roboto"/>
              <a:sym typeface="Roboto"/>
            </a:endParaRPr>
          </a:p>
        </p:txBody>
      </p:sp>
      <p:pic>
        <p:nvPicPr>
          <p:cNvPr id="487" name="Google Shape;487;p53"/>
          <p:cNvPicPr preferRelativeResize="0"/>
          <p:nvPr/>
        </p:nvPicPr>
        <p:blipFill>
          <a:blip r:embed="rId5">
            <a:alphaModFix/>
          </a:blip>
          <a:stretch>
            <a:fillRect/>
          </a:stretch>
        </p:blipFill>
        <p:spPr>
          <a:xfrm>
            <a:off x="3092299" y="2325350"/>
            <a:ext cx="336700" cy="336700"/>
          </a:xfrm>
          <a:prstGeom prst="rect">
            <a:avLst/>
          </a:prstGeom>
          <a:noFill/>
          <a:ln>
            <a:noFill/>
          </a:ln>
        </p:spPr>
      </p:pic>
      <p:sp>
        <p:nvSpPr>
          <p:cNvPr id="488" name="Google Shape;488;p53"/>
          <p:cNvSpPr txBox="1"/>
          <p:nvPr/>
        </p:nvSpPr>
        <p:spPr>
          <a:xfrm>
            <a:off x="2861583"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Pstatus</a:t>
            </a:r>
            <a:endParaRPr>
              <a:latin typeface="Roboto"/>
              <a:ea typeface="Roboto"/>
              <a:cs typeface="Roboto"/>
              <a:sym typeface="Roboto"/>
            </a:endParaRPr>
          </a:p>
        </p:txBody>
      </p:sp>
      <p:pic>
        <p:nvPicPr>
          <p:cNvPr id="489" name="Google Shape;489;p53"/>
          <p:cNvPicPr preferRelativeResize="0"/>
          <p:nvPr/>
        </p:nvPicPr>
        <p:blipFill>
          <a:blip r:embed="rId5">
            <a:alphaModFix/>
          </a:blip>
          <a:stretch>
            <a:fillRect/>
          </a:stretch>
        </p:blipFill>
        <p:spPr>
          <a:xfrm>
            <a:off x="4078137" y="2325350"/>
            <a:ext cx="336700" cy="336700"/>
          </a:xfrm>
          <a:prstGeom prst="rect">
            <a:avLst/>
          </a:prstGeom>
          <a:noFill/>
          <a:ln>
            <a:noFill/>
          </a:ln>
        </p:spPr>
      </p:pic>
      <p:sp>
        <p:nvSpPr>
          <p:cNvPr id="490" name="Google Shape;490;p53"/>
          <p:cNvSpPr txBox="1"/>
          <p:nvPr/>
        </p:nvSpPr>
        <p:spPr>
          <a:xfrm>
            <a:off x="3852713"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Mjob</a:t>
            </a:r>
            <a:endParaRPr>
              <a:latin typeface="Roboto"/>
              <a:ea typeface="Roboto"/>
              <a:cs typeface="Roboto"/>
              <a:sym typeface="Roboto"/>
            </a:endParaRPr>
          </a:p>
        </p:txBody>
      </p:sp>
      <p:pic>
        <p:nvPicPr>
          <p:cNvPr id="491" name="Google Shape;491;p53"/>
          <p:cNvPicPr preferRelativeResize="0"/>
          <p:nvPr/>
        </p:nvPicPr>
        <p:blipFill>
          <a:blip r:embed="rId5">
            <a:alphaModFix/>
          </a:blip>
          <a:stretch>
            <a:fillRect/>
          </a:stretch>
        </p:blipFill>
        <p:spPr>
          <a:xfrm>
            <a:off x="5063974" y="2325350"/>
            <a:ext cx="336700" cy="336700"/>
          </a:xfrm>
          <a:prstGeom prst="rect">
            <a:avLst/>
          </a:prstGeom>
          <a:noFill/>
          <a:ln>
            <a:noFill/>
          </a:ln>
        </p:spPr>
      </p:pic>
      <p:sp>
        <p:nvSpPr>
          <p:cNvPr id="492" name="Google Shape;492;p53"/>
          <p:cNvSpPr txBox="1"/>
          <p:nvPr/>
        </p:nvSpPr>
        <p:spPr>
          <a:xfrm>
            <a:off x="4843842"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Fjob</a:t>
            </a:r>
            <a:endParaRPr>
              <a:latin typeface="Roboto"/>
              <a:ea typeface="Roboto"/>
              <a:cs typeface="Roboto"/>
              <a:sym typeface="Roboto"/>
            </a:endParaRPr>
          </a:p>
        </p:txBody>
      </p:sp>
      <p:pic>
        <p:nvPicPr>
          <p:cNvPr id="493" name="Google Shape;493;p53"/>
          <p:cNvPicPr preferRelativeResize="0"/>
          <p:nvPr/>
        </p:nvPicPr>
        <p:blipFill>
          <a:blip r:embed="rId5">
            <a:alphaModFix/>
          </a:blip>
          <a:stretch>
            <a:fillRect/>
          </a:stretch>
        </p:blipFill>
        <p:spPr>
          <a:xfrm>
            <a:off x="6049812" y="2325350"/>
            <a:ext cx="336700" cy="336700"/>
          </a:xfrm>
          <a:prstGeom prst="rect">
            <a:avLst/>
          </a:prstGeom>
          <a:noFill/>
          <a:ln>
            <a:noFill/>
          </a:ln>
        </p:spPr>
      </p:pic>
      <p:sp>
        <p:nvSpPr>
          <p:cNvPr id="494" name="Google Shape;494;p53"/>
          <p:cNvSpPr txBox="1"/>
          <p:nvPr/>
        </p:nvSpPr>
        <p:spPr>
          <a:xfrm>
            <a:off x="5834971"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Roboto"/>
                <a:ea typeface="Roboto"/>
                <a:cs typeface="Roboto"/>
                <a:sym typeface="Roboto"/>
              </a:rPr>
              <a:t>higher</a:t>
            </a:r>
            <a:endParaRPr>
              <a:latin typeface="Roboto"/>
              <a:ea typeface="Roboto"/>
              <a:cs typeface="Roboto"/>
              <a:sym typeface="Roboto"/>
            </a:endParaRPr>
          </a:p>
        </p:txBody>
      </p:sp>
      <p:pic>
        <p:nvPicPr>
          <p:cNvPr id="495" name="Google Shape;495;p53"/>
          <p:cNvPicPr preferRelativeResize="0"/>
          <p:nvPr/>
        </p:nvPicPr>
        <p:blipFill>
          <a:blip r:embed="rId4">
            <a:alphaModFix/>
          </a:blip>
          <a:stretch>
            <a:fillRect/>
          </a:stretch>
        </p:blipFill>
        <p:spPr>
          <a:xfrm>
            <a:off x="7035650" y="2293600"/>
            <a:ext cx="400200" cy="400200"/>
          </a:xfrm>
          <a:prstGeom prst="rect">
            <a:avLst/>
          </a:prstGeom>
          <a:noFill/>
          <a:ln>
            <a:noFill/>
          </a:ln>
        </p:spPr>
      </p:pic>
      <p:sp>
        <p:nvSpPr>
          <p:cNvPr id="496" name="Google Shape;496;p53"/>
          <p:cNvSpPr txBox="1"/>
          <p:nvPr/>
        </p:nvSpPr>
        <p:spPr>
          <a:xfrm>
            <a:off x="6826100" y="26620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latin typeface="Roboto"/>
                <a:ea typeface="Roboto"/>
                <a:cs typeface="Roboto"/>
                <a:sym typeface="Roboto"/>
              </a:rPr>
              <a:t>Walc</a:t>
            </a:r>
            <a:endParaRPr b="1">
              <a:latin typeface="Roboto"/>
              <a:ea typeface="Roboto"/>
              <a:cs typeface="Roboto"/>
              <a:sym typeface="Roboto"/>
            </a:endParaRPr>
          </a:p>
        </p:txBody>
      </p:sp>
      <p:sp>
        <p:nvSpPr>
          <p:cNvPr id="497" name="Google Shape;497;p53"/>
          <p:cNvSpPr txBox="1"/>
          <p:nvPr/>
        </p:nvSpPr>
        <p:spPr>
          <a:xfrm>
            <a:off x="879325" y="30622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F, M }</a:t>
            </a:r>
            <a:endParaRPr sz="1200">
              <a:latin typeface="Roboto Light"/>
              <a:ea typeface="Roboto Light"/>
              <a:cs typeface="Roboto Light"/>
              <a:sym typeface="Roboto Light"/>
            </a:endParaRPr>
          </a:p>
        </p:txBody>
      </p:sp>
      <p:sp>
        <p:nvSpPr>
          <p:cNvPr id="498" name="Google Shape;498;p53"/>
          <p:cNvSpPr txBox="1"/>
          <p:nvPr/>
        </p:nvSpPr>
        <p:spPr>
          <a:xfrm>
            <a:off x="1810255" y="3062250"/>
            <a:ext cx="99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GT3, LE3 }</a:t>
            </a:r>
            <a:endParaRPr sz="1200">
              <a:latin typeface="Roboto Light"/>
              <a:ea typeface="Roboto Light"/>
              <a:cs typeface="Roboto Light"/>
              <a:sym typeface="Roboto Light"/>
            </a:endParaRPr>
          </a:p>
        </p:txBody>
      </p:sp>
      <p:sp>
        <p:nvSpPr>
          <p:cNvPr id="499" name="Google Shape;499;p53"/>
          <p:cNvSpPr txBox="1"/>
          <p:nvPr/>
        </p:nvSpPr>
        <p:spPr>
          <a:xfrm>
            <a:off x="2836585" y="30622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A, T }</a:t>
            </a:r>
            <a:endParaRPr sz="1200">
              <a:latin typeface="Roboto Light"/>
              <a:ea typeface="Roboto Light"/>
              <a:cs typeface="Roboto Light"/>
              <a:sym typeface="Roboto Light"/>
            </a:endParaRPr>
          </a:p>
        </p:txBody>
      </p:sp>
      <p:sp>
        <p:nvSpPr>
          <p:cNvPr id="500" name="Google Shape;500;p53"/>
          <p:cNvSpPr txBox="1"/>
          <p:nvPr/>
        </p:nvSpPr>
        <p:spPr>
          <a:xfrm>
            <a:off x="6826100" y="3062250"/>
            <a:ext cx="81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1 - 5 }</a:t>
            </a:r>
            <a:endParaRPr sz="1200">
              <a:latin typeface="Roboto Light"/>
              <a:ea typeface="Roboto Light"/>
              <a:cs typeface="Roboto Light"/>
              <a:sym typeface="Roboto Light"/>
            </a:endParaRPr>
          </a:p>
        </p:txBody>
      </p:sp>
      <p:sp>
        <p:nvSpPr>
          <p:cNvPr id="501" name="Google Shape;501;p53"/>
          <p:cNvSpPr txBox="1"/>
          <p:nvPr/>
        </p:nvSpPr>
        <p:spPr>
          <a:xfrm>
            <a:off x="5723595" y="3062250"/>
            <a:ext cx="99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NO, YES }</a:t>
            </a:r>
            <a:endParaRPr sz="1200">
              <a:latin typeface="Roboto Light"/>
              <a:ea typeface="Roboto Light"/>
              <a:cs typeface="Roboto Light"/>
              <a:sym typeface="Roboto Light"/>
            </a:endParaRPr>
          </a:p>
        </p:txBody>
      </p:sp>
      <p:sp>
        <p:nvSpPr>
          <p:cNvPr id="502" name="Google Shape;502;p53"/>
          <p:cNvSpPr txBox="1"/>
          <p:nvPr/>
        </p:nvSpPr>
        <p:spPr>
          <a:xfrm>
            <a:off x="3843715" y="3014625"/>
            <a:ext cx="1814400" cy="7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latin typeface="Roboto Light"/>
                <a:ea typeface="Roboto Light"/>
                <a:cs typeface="Roboto Light"/>
                <a:sym typeface="Roboto Light"/>
              </a:rPr>
              <a:t>{ AT_HOME, HEALTH, SERVICES, TEACHER, OTHER }</a:t>
            </a:r>
            <a:endParaRPr sz="1200">
              <a:latin typeface="Roboto Light"/>
              <a:ea typeface="Roboto Light"/>
              <a:cs typeface="Roboto Light"/>
              <a:sym typeface="Roboto Light"/>
            </a:endParaRPr>
          </a:p>
        </p:txBody>
      </p:sp>
      <p:sp>
        <p:nvSpPr>
          <p:cNvPr id="503" name="Google Shape;503;p5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1000"/>
                                        <p:tgtEl>
                                          <p:spTgt spid="4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3"/>
                                        </p:tgtEl>
                                        <p:attrNameLst>
                                          <p:attrName>style.visibility</p:attrName>
                                        </p:attrNameLst>
                                      </p:cBhvr>
                                      <p:to>
                                        <p:strVal val="visible"/>
                                      </p:to>
                                    </p:set>
                                    <p:animEffect transition="in" filter="fade">
                                      <p:cBhvr>
                                        <p:cTn id="15" dur="1000"/>
                                        <p:tgtEl>
                                          <p:spTgt spid="483"/>
                                        </p:tgtEl>
                                      </p:cBhvr>
                                    </p:animEffect>
                                  </p:childTnLst>
                                </p:cTn>
                              </p:par>
                              <p:par>
                                <p:cTn id="16" presetID="10" presetClass="entr" presetSubtype="0" fill="hold" nodeType="withEffect">
                                  <p:stCondLst>
                                    <p:cond delay="0"/>
                                  </p:stCondLst>
                                  <p:childTnLst>
                                    <p:set>
                                      <p:cBhvr>
                                        <p:cTn id="17" dur="1" fill="hold">
                                          <p:stCondLst>
                                            <p:cond delay="0"/>
                                          </p:stCondLst>
                                        </p:cTn>
                                        <p:tgtEl>
                                          <p:spTgt spid="484"/>
                                        </p:tgtEl>
                                        <p:attrNameLst>
                                          <p:attrName>style.visibility</p:attrName>
                                        </p:attrNameLst>
                                      </p:cBhvr>
                                      <p:to>
                                        <p:strVal val="visible"/>
                                      </p:to>
                                    </p:set>
                                    <p:animEffect transition="in" filter="fade">
                                      <p:cBhvr>
                                        <p:cTn id="18" dur="1000"/>
                                        <p:tgtEl>
                                          <p:spTgt spid="484"/>
                                        </p:tgtEl>
                                      </p:cBhvr>
                                    </p:animEffect>
                                  </p:childTnLst>
                                </p:cTn>
                              </p:par>
                              <p:par>
                                <p:cTn id="19" presetID="10" presetClass="entr" presetSubtype="0" fill="hold" nodeType="withEffect">
                                  <p:stCondLst>
                                    <p:cond delay="0"/>
                                  </p:stCondLst>
                                  <p:childTnLst>
                                    <p:set>
                                      <p:cBhvr>
                                        <p:cTn id="20" dur="1" fill="hold">
                                          <p:stCondLst>
                                            <p:cond delay="0"/>
                                          </p:stCondLst>
                                        </p:cTn>
                                        <p:tgtEl>
                                          <p:spTgt spid="485"/>
                                        </p:tgtEl>
                                        <p:attrNameLst>
                                          <p:attrName>style.visibility</p:attrName>
                                        </p:attrNameLst>
                                      </p:cBhvr>
                                      <p:to>
                                        <p:strVal val="visible"/>
                                      </p:to>
                                    </p:set>
                                    <p:animEffect transition="in" filter="fade">
                                      <p:cBhvr>
                                        <p:cTn id="21" dur="1000"/>
                                        <p:tgtEl>
                                          <p:spTgt spid="485"/>
                                        </p:tgtEl>
                                      </p:cBhvr>
                                    </p:animEffect>
                                  </p:childTnLst>
                                </p:cTn>
                              </p:par>
                              <p:par>
                                <p:cTn id="22" presetID="10" presetClass="entr" presetSubtype="0" fill="hold" nodeType="withEffect">
                                  <p:stCondLst>
                                    <p:cond delay="0"/>
                                  </p:stCondLst>
                                  <p:childTnLst>
                                    <p:set>
                                      <p:cBhvr>
                                        <p:cTn id="23" dur="1" fill="hold">
                                          <p:stCondLst>
                                            <p:cond delay="0"/>
                                          </p:stCondLst>
                                        </p:cTn>
                                        <p:tgtEl>
                                          <p:spTgt spid="486"/>
                                        </p:tgtEl>
                                        <p:attrNameLst>
                                          <p:attrName>style.visibility</p:attrName>
                                        </p:attrNameLst>
                                      </p:cBhvr>
                                      <p:to>
                                        <p:strVal val="visible"/>
                                      </p:to>
                                    </p:set>
                                    <p:animEffect transition="in" filter="fade">
                                      <p:cBhvr>
                                        <p:cTn id="24" dur="1000"/>
                                        <p:tgtEl>
                                          <p:spTgt spid="486"/>
                                        </p:tgtEl>
                                      </p:cBhvr>
                                    </p:animEffect>
                                  </p:childTnLst>
                                </p:cTn>
                              </p:par>
                              <p:par>
                                <p:cTn id="25" presetID="10" presetClass="entr" presetSubtype="0" fill="hold" nodeType="withEffect">
                                  <p:stCondLst>
                                    <p:cond delay="0"/>
                                  </p:stCondLst>
                                  <p:childTnLst>
                                    <p:set>
                                      <p:cBhvr>
                                        <p:cTn id="26" dur="1" fill="hold">
                                          <p:stCondLst>
                                            <p:cond delay="0"/>
                                          </p:stCondLst>
                                        </p:cTn>
                                        <p:tgtEl>
                                          <p:spTgt spid="487"/>
                                        </p:tgtEl>
                                        <p:attrNameLst>
                                          <p:attrName>style.visibility</p:attrName>
                                        </p:attrNameLst>
                                      </p:cBhvr>
                                      <p:to>
                                        <p:strVal val="visible"/>
                                      </p:to>
                                    </p:set>
                                    <p:animEffect transition="in" filter="fade">
                                      <p:cBhvr>
                                        <p:cTn id="27" dur="1000"/>
                                        <p:tgtEl>
                                          <p:spTgt spid="487"/>
                                        </p:tgtEl>
                                      </p:cBhvr>
                                    </p:animEffect>
                                  </p:childTnLst>
                                </p:cTn>
                              </p:par>
                              <p:par>
                                <p:cTn id="28" presetID="10" presetClass="entr" presetSubtype="0" fill="hold" nodeType="withEffect">
                                  <p:stCondLst>
                                    <p:cond delay="0"/>
                                  </p:stCondLst>
                                  <p:childTnLst>
                                    <p:set>
                                      <p:cBhvr>
                                        <p:cTn id="29" dur="1" fill="hold">
                                          <p:stCondLst>
                                            <p:cond delay="0"/>
                                          </p:stCondLst>
                                        </p:cTn>
                                        <p:tgtEl>
                                          <p:spTgt spid="488"/>
                                        </p:tgtEl>
                                        <p:attrNameLst>
                                          <p:attrName>style.visibility</p:attrName>
                                        </p:attrNameLst>
                                      </p:cBhvr>
                                      <p:to>
                                        <p:strVal val="visible"/>
                                      </p:to>
                                    </p:set>
                                    <p:animEffect transition="in" filter="fade">
                                      <p:cBhvr>
                                        <p:cTn id="30" dur="1000"/>
                                        <p:tgtEl>
                                          <p:spTgt spid="488"/>
                                        </p:tgtEl>
                                      </p:cBhvr>
                                    </p:animEffect>
                                  </p:childTnLst>
                                </p:cTn>
                              </p:par>
                              <p:par>
                                <p:cTn id="31" presetID="10" presetClass="entr" presetSubtype="0" fill="hold" nodeType="withEffect">
                                  <p:stCondLst>
                                    <p:cond delay="0"/>
                                  </p:stCondLst>
                                  <p:childTnLst>
                                    <p:set>
                                      <p:cBhvr>
                                        <p:cTn id="32" dur="1" fill="hold">
                                          <p:stCondLst>
                                            <p:cond delay="0"/>
                                          </p:stCondLst>
                                        </p:cTn>
                                        <p:tgtEl>
                                          <p:spTgt spid="489"/>
                                        </p:tgtEl>
                                        <p:attrNameLst>
                                          <p:attrName>style.visibility</p:attrName>
                                        </p:attrNameLst>
                                      </p:cBhvr>
                                      <p:to>
                                        <p:strVal val="visible"/>
                                      </p:to>
                                    </p:set>
                                    <p:animEffect transition="in" filter="fade">
                                      <p:cBhvr>
                                        <p:cTn id="33" dur="1000"/>
                                        <p:tgtEl>
                                          <p:spTgt spid="489"/>
                                        </p:tgtEl>
                                      </p:cBhvr>
                                    </p:animEffect>
                                  </p:childTnLst>
                                </p:cTn>
                              </p:par>
                              <p:par>
                                <p:cTn id="34" presetID="10" presetClass="entr" presetSubtype="0" fill="hold" nodeType="withEffect">
                                  <p:stCondLst>
                                    <p:cond delay="0"/>
                                  </p:stCondLst>
                                  <p:childTnLst>
                                    <p:set>
                                      <p:cBhvr>
                                        <p:cTn id="35" dur="1" fill="hold">
                                          <p:stCondLst>
                                            <p:cond delay="0"/>
                                          </p:stCondLst>
                                        </p:cTn>
                                        <p:tgtEl>
                                          <p:spTgt spid="490"/>
                                        </p:tgtEl>
                                        <p:attrNameLst>
                                          <p:attrName>style.visibility</p:attrName>
                                        </p:attrNameLst>
                                      </p:cBhvr>
                                      <p:to>
                                        <p:strVal val="visible"/>
                                      </p:to>
                                    </p:set>
                                    <p:animEffect transition="in" filter="fade">
                                      <p:cBhvr>
                                        <p:cTn id="36" dur="1000"/>
                                        <p:tgtEl>
                                          <p:spTgt spid="490"/>
                                        </p:tgtEl>
                                      </p:cBhvr>
                                    </p:animEffect>
                                  </p:childTnLst>
                                </p:cTn>
                              </p:par>
                              <p:par>
                                <p:cTn id="37" presetID="10" presetClass="entr" presetSubtype="0" fill="hold" nodeType="withEffect">
                                  <p:stCondLst>
                                    <p:cond delay="0"/>
                                  </p:stCondLst>
                                  <p:childTnLst>
                                    <p:set>
                                      <p:cBhvr>
                                        <p:cTn id="38" dur="1" fill="hold">
                                          <p:stCondLst>
                                            <p:cond delay="0"/>
                                          </p:stCondLst>
                                        </p:cTn>
                                        <p:tgtEl>
                                          <p:spTgt spid="491"/>
                                        </p:tgtEl>
                                        <p:attrNameLst>
                                          <p:attrName>style.visibility</p:attrName>
                                        </p:attrNameLst>
                                      </p:cBhvr>
                                      <p:to>
                                        <p:strVal val="visible"/>
                                      </p:to>
                                    </p:set>
                                    <p:animEffect transition="in" filter="fade">
                                      <p:cBhvr>
                                        <p:cTn id="39" dur="1000"/>
                                        <p:tgtEl>
                                          <p:spTgt spid="491"/>
                                        </p:tgtEl>
                                      </p:cBhvr>
                                    </p:animEffect>
                                  </p:childTnLst>
                                </p:cTn>
                              </p:par>
                              <p:par>
                                <p:cTn id="40" presetID="10" presetClass="entr" presetSubtype="0" fill="hold" nodeType="withEffect">
                                  <p:stCondLst>
                                    <p:cond delay="0"/>
                                  </p:stCondLst>
                                  <p:childTnLst>
                                    <p:set>
                                      <p:cBhvr>
                                        <p:cTn id="41" dur="1" fill="hold">
                                          <p:stCondLst>
                                            <p:cond delay="0"/>
                                          </p:stCondLst>
                                        </p:cTn>
                                        <p:tgtEl>
                                          <p:spTgt spid="492"/>
                                        </p:tgtEl>
                                        <p:attrNameLst>
                                          <p:attrName>style.visibility</p:attrName>
                                        </p:attrNameLst>
                                      </p:cBhvr>
                                      <p:to>
                                        <p:strVal val="visible"/>
                                      </p:to>
                                    </p:set>
                                    <p:animEffect transition="in" filter="fade">
                                      <p:cBhvr>
                                        <p:cTn id="42" dur="1000"/>
                                        <p:tgtEl>
                                          <p:spTgt spid="492"/>
                                        </p:tgtEl>
                                      </p:cBhvr>
                                    </p:animEffect>
                                  </p:childTnLst>
                                </p:cTn>
                              </p:par>
                              <p:par>
                                <p:cTn id="43" presetID="10" presetClass="entr" presetSubtype="0" fill="hold" nodeType="withEffect">
                                  <p:stCondLst>
                                    <p:cond delay="0"/>
                                  </p:stCondLst>
                                  <p:childTnLst>
                                    <p:set>
                                      <p:cBhvr>
                                        <p:cTn id="44" dur="1" fill="hold">
                                          <p:stCondLst>
                                            <p:cond delay="0"/>
                                          </p:stCondLst>
                                        </p:cTn>
                                        <p:tgtEl>
                                          <p:spTgt spid="493"/>
                                        </p:tgtEl>
                                        <p:attrNameLst>
                                          <p:attrName>style.visibility</p:attrName>
                                        </p:attrNameLst>
                                      </p:cBhvr>
                                      <p:to>
                                        <p:strVal val="visible"/>
                                      </p:to>
                                    </p:set>
                                    <p:animEffect transition="in" filter="fade">
                                      <p:cBhvr>
                                        <p:cTn id="45" dur="1000"/>
                                        <p:tgtEl>
                                          <p:spTgt spid="493"/>
                                        </p:tgtEl>
                                      </p:cBhvr>
                                    </p:animEffect>
                                  </p:childTnLst>
                                </p:cTn>
                              </p:par>
                              <p:par>
                                <p:cTn id="46" presetID="10" presetClass="entr" presetSubtype="0" fill="hold" nodeType="withEffect">
                                  <p:stCondLst>
                                    <p:cond delay="0"/>
                                  </p:stCondLst>
                                  <p:childTnLst>
                                    <p:set>
                                      <p:cBhvr>
                                        <p:cTn id="47" dur="1" fill="hold">
                                          <p:stCondLst>
                                            <p:cond delay="0"/>
                                          </p:stCondLst>
                                        </p:cTn>
                                        <p:tgtEl>
                                          <p:spTgt spid="494"/>
                                        </p:tgtEl>
                                        <p:attrNameLst>
                                          <p:attrName>style.visibility</p:attrName>
                                        </p:attrNameLst>
                                      </p:cBhvr>
                                      <p:to>
                                        <p:strVal val="visible"/>
                                      </p:to>
                                    </p:set>
                                    <p:animEffect transition="in" filter="fade">
                                      <p:cBhvr>
                                        <p:cTn id="48" dur="1000"/>
                                        <p:tgtEl>
                                          <p:spTgt spid="494"/>
                                        </p:tgtEl>
                                      </p:cBhvr>
                                    </p:animEffect>
                                  </p:childTnLst>
                                </p:cTn>
                              </p:par>
                              <p:par>
                                <p:cTn id="49" presetID="10" presetClass="entr" presetSubtype="0" fill="hold" nodeType="withEffect">
                                  <p:stCondLst>
                                    <p:cond delay="0"/>
                                  </p:stCondLst>
                                  <p:childTnLst>
                                    <p:set>
                                      <p:cBhvr>
                                        <p:cTn id="50" dur="1" fill="hold">
                                          <p:stCondLst>
                                            <p:cond delay="0"/>
                                          </p:stCondLst>
                                        </p:cTn>
                                        <p:tgtEl>
                                          <p:spTgt spid="495"/>
                                        </p:tgtEl>
                                        <p:attrNameLst>
                                          <p:attrName>style.visibility</p:attrName>
                                        </p:attrNameLst>
                                      </p:cBhvr>
                                      <p:to>
                                        <p:strVal val="visible"/>
                                      </p:to>
                                    </p:set>
                                    <p:animEffect transition="in" filter="fade">
                                      <p:cBhvr>
                                        <p:cTn id="51" dur="1000"/>
                                        <p:tgtEl>
                                          <p:spTgt spid="495"/>
                                        </p:tgtEl>
                                      </p:cBhvr>
                                    </p:animEffect>
                                  </p:childTnLst>
                                </p:cTn>
                              </p:par>
                              <p:par>
                                <p:cTn id="52" presetID="10" presetClass="entr" presetSubtype="0" fill="hold" nodeType="withEffect">
                                  <p:stCondLst>
                                    <p:cond delay="0"/>
                                  </p:stCondLst>
                                  <p:childTnLst>
                                    <p:set>
                                      <p:cBhvr>
                                        <p:cTn id="53" dur="1" fill="hold">
                                          <p:stCondLst>
                                            <p:cond delay="0"/>
                                          </p:stCondLst>
                                        </p:cTn>
                                        <p:tgtEl>
                                          <p:spTgt spid="496"/>
                                        </p:tgtEl>
                                        <p:attrNameLst>
                                          <p:attrName>style.visibility</p:attrName>
                                        </p:attrNameLst>
                                      </p:cBhvr>
                                      <p:to>
                                        <p:strVal val="visible"/>
                                      </p:to>
                                    </p:set>
                                    <p:animEffect transition="in" filter="fade">
                                      <p:cBhvr>
                                        <p:cTn id="54" dur="1000"/>
                                        <p:tgtEl>
                                          <p:spTgt spid="496"/>
                                        </p:tgtEl>
                                      </p:cBhvr>
                                    </p:animEffect>
                                  </p:childTnLst>
                                </p:cTn>
                              </p:par>
                              <p:par>
                                <p:cTn id="55" presetID="10" presetClass="entr" presetSubtype="0" fill="hold" nodeType="withEffect">
                                  <p:stCondLst>
                                    <p:cond delay="0"/>
                                  </p:stCondLst>
                                  <p:childTnLst>
                                    <p:set>
                                      <p:cBhvr>
                                        <p:cTn id="56" dur="1" fill="hold">
                                          <p:stCondLst>
                                            <p:cond delay="0"/>
                                          </p:stCondLst>
                                        </p:cTn>
                                        <p:tgtEl>
                                          <p:spTgt spid="497"/>
                                        </p:tgtEl>
                                        <p:attrNameLst>
                                          <p:attrName>style.visibility</p:attrName>
                                        </p:attrNameLst>
                                      </p:cBhvr>
                                      <p:to>
                                        <p:strVal val="visible"/>
                                      </p:to>
                                    </p:set>
                                    <p:animEffect transition="in" filter="fade">
                                      <p:cBhvr>
                                        <p:cTn id="57" dur="1000"/>
                                        <p:tgtEl>
                                          <p:spTgt spid="497"/>
                                        </p:tgtEl>
                                      </p:cBhvr>
                                    </p:animEffect>
                                  </p:childTnLst>
                                </p:cTn>
                              </p:par>
                              <p:par>
                                <p:cTn id="58" presetID="10" presetClass="entr" presetSubtype="0" fill="hold" nodeType="withEffect">
                                  <p:stCondLst>
                                    <p:cond delay="0"/>
                                  </p:stCondLst>
                                  <p:childTnLst>
                                    <p:set>
                                      <p:cBhvr>
                                        <p:cTn id="59" dur="1" fill="hold">
                                          <p:stCondLst>
                                            <p:cond delay="0"/>
                                          </p:stCondLst>
                                        </p:cTn>
                                        <p:tgtEl>
                                          <p:spTgt spid="498"/>
                                        </p:tgtEl>
                                        <p:attrNameLst>
                                          <p:attrName>style.visibility</p:attrName>
                                        </p:attrNameLst>
                                      </p:cBhvr>
                                      <p:to>
                                        <p:strVal val="visible"/>
                                      </p:to>
                                    </p:set>
                                    <p:animEffect transition="in" filter="fade">
                                      <p:cBhvr>
                                        <p:cTn id="60" dur="1000"/>
                                        <p:tgtEl>
                                          <p:spTgt spid="498"/>
                                        </p:tgtEl>
                                      </p:cBhvr>
                                    </p:animEffect>
                                  </p:childTnLst>
                                </p:cTn>
                              </p:par>
                              <p:par>
                                <p:cTn id="61" presetID="10" presetClass="entr" presetSubtype="0" fill="hold" nodeType="withEffect">
                                  <p:stCondLst>
                                    <p:cond delay="0"/>
                                  </p:stCondLst>
                                  <p:childTnLst>
                                    <p:set>
                                      <p:cBhvr>
                                        <p:cTn id="62" dur="1" fill="hold">
                                          <p:stCondLst>
                                            <p:cond delay="0"/>
                                          </p:stCondLst>
                                        </p:cTn>
                                        <p:tgtEl>
                                          <p:spTgt spid="499"/>
                                        </p:tgtEl>
                                        <p:attrNameLst>
                                          <p:attrName>style.visibility</p:attrName>
                                        </p:attrNameLst>
                                      </p:cBhvr>
                                      <p:to>
                                        <p:strVal val="visible"/>
                                      </p:to>
                                    </p:set>
                                    <p:animEffect transition="in" filter="fade">
                                      <p:cBhvr>
                                        <p:cTn id="63" dur="1000"/>
                                        <p:tgtEl>
                                          <p:spTgt spid="499"/>
                                        </p:tgtEl>
                                      </p:cBhvr>
                                    </p:animEffect>
                                  </p:childTnLst>
                                </p:cTn>
                              </p:par>
                              <p:par>
                                <p:cTn id="64" presetID="10" presetClass="entr" presetSubtype="0" fill="hold" nodeType="with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1000"/>
                                        <p:tgtEl>
                                          <p:spTgt spid="501"/>
                                        </p:tgtEl>
                                      </p:cBhvr>
                                    </p:animEffect>
                                  </p:childTnLst>
                                </p:cTn>
                              </p:par>
                              <p:par>
                                <p:cTn id="67" presetID="10" presetClass="entr" presetSubtype="0" fill="hold" nodeType="withEffect">
                                  <p:stCondLst>
                                    <p:cond delay="0"/>
                                  </p:stCondLst>
                                  <p:childTnLst>
                                    <p:set>
                                      <p:cBhvr>
                                        <p:cTn id="68" dur="1" fill="hold">
                                          <p:stCondLst>
                                            <p:cond delay="0"/>
                                          </p:stCondLst>
                                        </p:cTn>
                                        <p:tgtEl>
                                          <p:spTgt spid="502"/>
                                        </p:tgtEl>
                                        <p:attrNameLst>
                                          <p:attrName>style.visibility</p:attrName>
                                        </p:attrNameLst>
                                      </p:cBhvr>
                                      <p:to>
                                        <p:strVal val="visible"/>
                                      </p:to>
                                    </p:set>
                                    <p:animEffect transition="in" filter="fade">
                                      <p:cBhvr>
                                        <p:cTn id="69" dur="1000"/>
                                        <p:tgtEl>
                                          <p:spTgt spid="502"/>
                                        </p:tgtEl>
                                      </p:cBhvr>
                                    </p:animEffect>
                                  </p:childTnLst>
                                </p:cTn>
                              </p:par>
                              <p:par>
                                <p:cTn id="70" presetID="10" presetClass="entr" presetSubtype="0" fill="hold" nodeType="withEffect">
                                  <p:stCondLst>
                                    <p:cond delay="0"/>
                                  </p:stCondLst>
                                  <p:childTnLst>
                                    <p:set>
                                      <p:cBhvr>
                                        <p:cTn id="71" dur="1" fill="hold">
                                          <p:stCondLst>
                                            <p:cond delay="0"/>
                                          </p:stCondLst>
                                        </p:cTn>
                                        <p:tgtEl>
                                          <p:spTgt spid="500"/>
                                        </p:tgtEl>
                                        <p:attrNameLst>
                                          <p:attrName>style.visibility</p:attrName>
                                        </p:attrNameLst>
                                      </p:cBhvr>
                                      <p:to>
                                        <p:strVal val="visible"/>
                                      </p:to>
                                    </p:set>
                                    <p:animEffect transition="in" filter="fade">
                                      <p:cBhvr>
                                        <p:cTn id="72" dur="10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07"/>
        <p:cNvGrpSpPr/>
        <p:nvPr/>
      </p:nvGrpSpPr>
      <p:grpSpPr>
        <a:xfrm>
          <a:off x="0" y="0"/>
          <a:ext cx="0" cy="0"/>
          <a:chOff x="0" y="0"/>
          <a:chExt cx="0" cy="0"/>
        </a:xfrm>
      </p:grpSpPr>
      <p:sp>
        <p:nvSpPr>
          <p:cNvPr id="508" name="Google Shape;508;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sp>
        <p:nvSpPr>
          <p:cNvPr id="509" name="Google Shape;509;p54"/>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510" name="Google Shape;510;p54"/>
          <p:cNvPicPr preferRelativeResize="0"/>
          <p:nvPr/>
        </p:nvPicPr>
        <p:blipFill>
          <a:blip r:embed="rId3">
            <a:alphaModFix/>
          </a:blip>
          <a:stretch>
            <a:fillRect/>
          </a:stretch>
        </p:blipFill>
        <p:spPr>
          <a:xfrm>
            <a:off x="505800" y="1515625"/>
            <a:ext cx="515250" cy="515250"/>
          </a:xfrm>
          <a:prstGeom prst="rect">
            <a:avLst/>
          </a:prstGeom>
          <a:noFill/>
          <a:ln>
            <a:noFill/>
          </a:ln>
        </p:spPr>
      </p:pic>
      <p:sp>
        <p:nvSpPr>
          <p:cNvPr id="511" name="Google Shape;511;p54"/>
          <p:cNvSpPr txBox="1"/>
          <p:nvPr/>
        </p:nvSpPr>
        <p:spPr>
          <a:xfrm>
            <a:off x="1174525" y="1420750"/>
            <a:ext cx="3235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latin typeface="Roboto Medium"/>
                <a:ea typeface="Roboto Medium"/>
                <a:cs typeface="Roboto Medium"/>
                <a:sym typeface="Roboto Medium"/>
              </a:rPr>
              <a:t>W</a:t>
            </a:r>
            <a:r>
              <a:rPr lang="es">
                <a:latin typeface="Roboto Medium"/>
                <a:ea typeface="Roboto Medium"/>
                <a:cs typeface="Roboto Medium"/>
                <a:sym typeface="Roboto Medium"/>
              </a:rPr>
              <a:t>ALC</a:t>
            </a:r>
            <a:r>
              <a:rPr lang="es">
                <a:latin typeface="Roboto"/>
                <a:ea typeface="Roboto"/>
                <a:cs typeface="Roboto"/>
                <a:sym typeface="Roboto"/>
              </a:rPr>
              <a:t> </a:t>
            </a:r>
            <a:r>
              <a:rPr lang="es">
                <a:latin typeface="Roboto Light"/>
                <a:ea typeface="Roboto Light"/>
                <a:cs typeface="Roboto Light"/>
                <a:sym typeface="Roboto Light"/>
              </a:rPr>
              <a:t>(CONSUMO DE ALCOHOL EL FIN DE SEMANA)</a:t>
            </a:r>
            <a:endParaRPr>
              <a:latin typeface="Roboto Light"/>
              <a:ea typeface="Roboto Light"/>
              <a:cs typeface="Roboto Light"/>
              <a:sym typeface="Roboto Light"/>
            </a:endParaRPr>
          </a:p>
        </p:txBody>
      </p:sp>
      <p:pic>
        <p:nvPicPr>
          <p:cNvPr id="512" name="Google Shape;512;p54"/>
          <p:cNvPicPr preferRelativeResize="0"/>
          <p:nvPr/>
        </p:nvPicPr>
        <p:blipFill>
          <a:blip r:embed="rId4">
            <a:alphaModFix/>
          </a:blip>
          <a:stretch>
            <a:fillRect/>
          </a:stretch>
        </p:blipFill>
        <p:spPr>
          <a:xfrm>
            <a:off x="505800" y="1640650"/>
            <a:ext cx="7517476" cy="2740850"/>
          </a:xfrm>
          <a:prstGeom prst="rect">
            <a:avLst/>
          </a:prstGeom>
          <a:noFill/>
          <a:ln>
            <a:noFill/>
          </a:ln>
        </p:spPr>
      </p:pic>
      <p:pic>
        <p:nvPicPr>
          <p:cNvPr id="513" name="Google Shape;513;p54"/>
          <p:cNvPicPr preferRelativeResize="0"/>
          <p:nvPr/>
        </p:nvPicPr>
        <p:blipFill rotWithShape="1">
          <a:blip r:embed="rId5">
            <a:alphaModFix/>
          </a:blip>
          <a:srcRect/>
          <a:stretch/>
        </p:blipFill>
        <p:spPr>
          <a:xfrm>
            <a:off x="8189375" y="142650"/>
            <a:ext cx="642925" cy="642925"/>
          </a:xfrm>
          <a:prstGeom prst="rect">
            <a:avLst/>
          </a:prstGeom>
          <a:noFill/>
          <a:ln>
            <a:noFill/>
          </a:ln>
        </p:spPr>
      </p:pic>
      <p:sp>
        <p:nvSpPr>
          <p:cNvPr id="514" name="Google Shape;514;p5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18"/>
        <p:cNvGrpSpPr/>
        <p:nvPr/>
      </p:nvGrpSpPr>
      <p:grpSpPr>
        <a:xfrm>
          <a:off x="0" y="0"/>
          <a:ext cx="0" cy="0"/>
          <a:chOff x="0" y="0"/>
          <a:chExt cx="0" cy="0"/>
        </a:xfrm>
      </p:grpSpPr>
      <p:sp>
        <p:nvSpPr>
          <p:cNvPr id="519" name="Google Shape;519;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sp>
        <p:nvSpPr>
          <p:cNvPr id="520" name="Google Shape;520;p55"/>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521" name="Google Shape;521;p55"/>
          <p:cNvPicPr preferRelativeResize="0"/>
          <p:nvPr/>
        </p:nvPicPr>
        <p:blipFill>
          <a:blip r:embed="rId3">
            <a:alphaModFix/>
          </a:blip>
          <a:stretch>
            <a:fillRect/>
          </a:stretch>
        </p:blipFill>
        <p:spPr>
          <a:xfrm>
            <a:off x="606975" y="1380025"/>
            <a:ext cx="6251025" cy="2906025"/>
          </a:xfrm>
          <a:prstGeom prst="rect">
            <a:avLst/>
          </a:prstGeom>
          <a:noFill/>
          <a:ln>
            <a:noFill/>
          </a:ln>
        </p:spPr>
      </p:pic>
      <p:pic>
        <p:nvPicPr>
          <p:cNvPr id="522" name="Google Shape;522;p55"/>
          <p:cNvPicPr preferRelativeResize="0"/>
          <p:nvPr/>
        </p:nvPicPr>
        <p:blipFill rotWithShape="1">
          <a:blip r:embed="rId4">
            <a:alphaModFix/>
          </a:blip>
          <a:srcRect/>
          <a:stretch/>
        </p:blipFill>
        <p:spPr>
          <a:xfrm>
            <a:off x="8189375" y="142650"/>
            <a:ext cx="642925" cy="642925"/>
          </a:xfrm>
          <a:prstGeom prst="rect">
            <a:avLst/>
          </a:prstGeom>
          <a:noFill/>
          <a:ln>
            <a:noFill/>
          </a:ln>
        </p:spPr>
      </p:pic>
      <p:pic>
        <p:nvPicPr>
          <p:cNvPr id="523" name="Google Shape;523;p55"/>
          <p:cNvPicPr preferRelativeResize="0"/>
          <p:nvPr/>
        </p:nvPicPr>
        <p:blipFill>
          <a:blip r:embed="rId5">
            <a:alphaModFix/>
          </a:blip>
          <a:stretch>
            <a:fillRect/>
          </a:stretch>
        </p:blipFill>
        <p:spPr>
          <a:xfrm>
            <a:off x="8173950" y="2479625"/>
            <a:ext cx="607800" cy="607800"/>
          </a:xfrm>
          <a:prstGeom prst="rect">
            <a:avLst/>
          </a:prstGeom>
          <a:noFill/>
          <a:ln>
            <a:noFill/>
          </a:ln>
        </p:spPr>
      </p:pic>
      <p:sp>
        <p:nvSpPr>
          <p:cNvPr id="524" name="Google Shape;524;p55"/>
          <p:cNvSpPr txBox="1"/>
          <p:nvPr/>
        </p:nvSpPr>
        <p:spPr>
          <a:xfrm>
            <a:off x="7109475" y="2506825"/>
            <a:ext cx="12531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Roboto"/>
                <a:ea typeface="Roboto"/>
                <a:cs typeface="Roboto"/>
                <a:sym typeface="Roboto"/>
              </a:rPr>
              <a:t>Reglas </a:t>
            </a:r>
            <a:r>
              <a:rPr lang="es">
                <a:latin typeface="Roboto Light"/>
                <a:ea typeface="Roboto Light"/>
                <a:cs typeface="Roboto Light"/>
                <a:sym typeface="Roboto Light"/>
              </a:rPr>
              <a:t>redundantes</a:t>
            </a:r>
            <a:endParaRPr>
              <a:latin typeface="Roboto Light"/>
              <a:ea typeface="Roboto Light"/>
              <a:cs typeface="Roboto Light"/>
              <a:sym typeface="Roboto Light"/>
            </a:endParaRPr>
          </a:p>
        </p:txBody>
      </p:sp>
      <p:sp>
        <p:nvSpPr>
          <p:cNvPr id="525" name="Google Shape;525;p5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43</a:t>
            </a:fld>
            <a:endParaRPr/>
          </a:p>
        </p:txBody>
      </p:sp>
      <p:sp>
        <p:nvSpPr>
          <p:cNvPr id="526" name="Google Shape;526;p55"/>
          <p:cNvSpPr txBox="1"/>
          <p:nvPr/>
        </p:nvSpPr>
        <p:spPr>
          <a:xfrm>
            <a:off x="7736850" y="1560550"/>
            <a:ext cx="323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Reglas </a:t>
            </a:r>
            <a:endParaRPr>
              <a:latin typeface="Roboto"/>
              <a:ea typeface="Roboto"/>
              <a:cs typeface="Roboto"/>
              <a:sym typeface="Roboto"/>
            </a:endParaRPr>
          </a:p>
          <a:p>
            <a:pPr marL="0" lvl="0" indent="0" algn="l" rtl="0">
              <a:spcBef>
                <a:spcPts val="0"/>
              </a:spcBef>
              <a:spcAft>
                <a:spcPts val="0"/>
              </a:spcAft>
              <a:buNone/>
            </a:pPr>
            <a:r>
              <a:rPr lang="es">
                <a:latin typeface="Roboto Light"/>
                <a:ea typeface="Roboto Light"/>
                <a:cs typeface="Roboto Light"/>
                <a:sym typeface="Roboto Light"/>
              </a:rPr>
              <a:t>generadas</a:t>
            </a:r>
            <a:endParaRPr>
              <a:latin typeface="Roboto"/>
              <a:ea typeface="Roboto"/>
              <a:cs typeface="Roboto"/>
              <a:sym typeface="Roboto"/>
            </a:endParaRPr>
          </a:p>
        </p:txBody>
      </p:sp>
      <p:sp>
        <p:nvSpPr>
          <p:cNvPr id="527" name="Google Shape;527;p55"/>
          <p:cNvSpPr/>
          <p:nvPr/>
        </p:nvSpPr>
        <p:spPr>
          <a:xfrm>
            <a:off x="7066900" y="1560550"/>
            <a:ext cx="543000" cy="5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900" b="1">
                <a:solidFill>
                  <a:srgbClr val="FFFFFF"/>
                </a:solidFill>
              </a:rPr>
              <a:t>140</a:t>
            </a:r>
            <a:endParaRPr sz="9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1000"/>
                                        <p:tgtEl>
                                          <p:spTgt spid="5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7"/>
                                        </p:tgtEl>
                                        <p:attrNameLst>
                                          <p:attrName>style.visibility</p:attrName>
                                        </p:attrNameLst>
                                      </p:cBhvr>
                                      <p:to>
                                        <p:strVal val="visible"/>
                                      </p:to>
                                    </p:set>
                                    <p:animEffect transition="in" filter="fade">
                                      <p:cBhvr>
                                        <p:cTn id="12" dur="1000"/>
                                        <p:tgtEl>
                                          <p:spTgt spid="527"/>
                                        </p:tgtEl>
                                      </p:cBhvr>
                                    </p:animEffect>
                                  </p:childTnLst>
                                </p:cTn>
                              </p:par>
                              <p:par>
                                <p:cTn id="13" presetID="10" presetClass="entr" presetSubtype="0" fill="hold" nodeType="withEffect">
                                  <p:stCondLst>
                                    <p:cond delay="0"/>
                                  </p:stCondLst>
                                  <p:childTnLst>
                                    <p:set>
                                      <p:cBhvr>
                                        <p:cTn id="14" dur="1" fill="hold">
                                          <p:stCondLst>
                                            <p:cond delay="0"/>
                                          </p:stCondLst>
                                        </p:cTn>
                                        <p:tgtEl>
                                          <p:spTgt spid="526"/>
                                        </p:tgtEl>
                                        <p:attrNameLst>
                                          <p:attrName>style.visibility</p:attrName>
                                        </p:attrNameLst>
                                      </p:cBhvr>
                                      <p:to>
                                        <p:strVal val="visible"/>
                                      </p:to>
                                    </p:set>
                                    <p:animEffect transition="in" filter="fade">
                                      <p:cBhvr>
                                        <p:cTn id="15" dur="1000"/>
                                        <p:tgtEl>
                                          <p:spTgt spid="5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4"/>
                                        </p:tgtEl>
                                        <p:attrNameLst>
                                          <p:attrName>style.visibility</p:attrName>
                                        </p:attrNameLst>
                                      </p:cBhvr>
                                      <p:to>
                                        <p:strVal val="visible"/>
                                      </p:to>
                                    </p:set>
                                    <p:animEffect transition="in" filter="fade">
                                      <p:cBhvr>
                                        <p:cTn id="20" dur="1000"/>
                                        <p:tgtEl>
                                          <p:spTgt spid="524"/>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1"/>
        <p:cNvGrpSpPr/>
        <p:nvPr/>
      </p:nvGrpSpPr>
      <p:grpSpPr>
        <a:xfrm>
          <a:off x="0" y="0"/>
          <a:ext cx="0" cy="0"/>
          <a:chOff x="0" y="0"/>
          <a:chExt cx="0" cy="0"/>
        </a:xfrm>
      </p:grpSpPr>
      <p:sp>
        <p:nvSpPr>
          <p:cNvPr id="532" name="Google Shape;532;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sp>
        <p:nvSpPr>
          <p:cNvPr id="533" name="Google Shape;533;p56"/>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534" name="Google Shape;534;p56"/>
          <p:cNvPicPr preferRelativeResize="0"/>
          <p:nvPr/>
        </p:nvPicPr>
        <p:blipFill>
          <a:blip r:embed="rId3">
            <a:alphaModFix/>
          </a:blip>
          <a:stretch>
            <a:fillRect/>
          </a:stretch>
        </p:blipFill>
        <p:spPr>
          <a:xfrm>
            <a:off x="79575" y="1522550"/>
            <a:ext cx="8835825" cy="2230300"/>
          </a:xfrm>
          <a:prstGeom prst="rect">
            <a:avLst/>
          </a:prstGeom>
          <a:noFill/>
          <a:ln>
            <a:noFill/>
          </a:ln>
        </p:spPr>
      </p:pic>
      <p:pic>
        <p:nvPicPr>
          <p:cNvPr id="535" name="Google Shape;535;p56"/>
          <p:cNvPicPr preferRelativeResize="0"/>
          <p:nvPr/>
        </p:nvPicPr>
        <p:blipFill rotWithShape="1">
          <a:blip r:embed="rId4">
            <a:alphaModFix/>
          </a:blip>
          <a:srcRect/>
          <a:stretch/>
        </p:blipFill>
        <p:spPr>
          <a:xfrm>
            <a:off x="8189375" y="142650"/>
            <a:ext cx="642925" cy="642925"/>
          </a:xfrm>
          <a:prstGeom prst="rect">
            <a:avLst/>
          </a:prstGeom>
          <a:noFill/>
          <a:ln>
            <a:noFill/>
          </a:ln>
        </p:spPr>
      </p:pic>
      <p:sp>
        <p:nvSpPr>
          <p:cNvPr id="536" name="Google Shape;536;p56"/>
          <p:cNvSpPr/>
          <p:nvPr/>
        </p:nvSpPr>
        <p:spPr>
          <a:xfrm>
            <a:off x="5695950" y="1866900"/>
            <a:ext cx="609600" cy="733500"/>
          </a:xfrm>
          <a:prstGeom prst="rect">
            <a:avLst/>
          </a:prstGeom>
          <a:solidFill>
            <a:srgbClr val="FFFF00">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44</a:t>
            </a:fld>
            <a:endParaRPr/>
          </a:p>
        </p:txBody>
      </p:sp>
      <p:sp>
        <p:nvSpPr>
          <p:cNvPr id="538" name="Google Shape;538;p56"/>
          <p:cNvSpPr txBox="1"/>
          <p:nvPr/>
        </p:nvSpPr>
        <p:spPr>
          <a:xfrm>
            <a:off x="2614175" y="3885875"/>
            <a:ext cx="323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Reglas </a:t>
            </a:r>
            <a:endParaRPr>
              <a:latin typeface="Roboto"/>
              <a:ea typeface="Roboto"/>
              <a:cs typeface="Roboto"/>
              <a:sym typeface="Roboto"/>
            </a:endParaRPr>
          </a:p>
          <a:p>
            <a:pPr marL="0" lvl="0" indent="0" algn="l" rtl="0">
              <a:spcBef>
                <a:spcPts val="0"/>
              </a:spcBef>
              <a:spcAft>
                <a:spcPts val="0"/>
              </a:spcAft>
              <a:buNone/>
            </a:pPr>
            <a:r>
              <a:rPr lang="es">
                <a:latin typeface="Roboto Light"/>
                <a:ea typeface="Roboto Light"/>
                <a:cs typeface="Roboto Light"/>
                <a:sym typeface="Roboto Light"/>
              </a:rPr>
              <a:t>generadas</a:t>
            </a:r>
            <a:endParaRPr>
              <a:latin typeface="Roboto"/>
              <a:ea typeface="Roboto"/>
              <a:cs typeface="Roboto"/>
              <a:sym typeface="Roboto"/>
            </a:endParaRPr>
          </a:p>
        </p:txBody>
      </p:sp>
      <p:sp>
        <p:nvSpPr>
          <p:cNvPr id="539" name="Google Shape;539;p56"/>
          <p:cNvSpPr/>
          <p:nvPr/>
        </p:nvSpPr>
        <p:spPr>
          <a:xfrm>
            <a:off x="2027525" y="3922175"/>
            <a:ext cx="543000" cy="5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300" b="1">
                <a:solidFill>
                  <a:srgbClr val="FFFFFF"/>
                </a:solidFill>
              </a:rPr>
              <a:t>29</a:t>
            </a:r>
            <a:endParaRPr sz="13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par>
                                <p:cTn id="8" presetID="10" presetClass="entr" presetSubtype="0" fill="hold" nodeType="withEffect">
                                  <p:stCondLst>
                                    <p:cond delay="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1000"/>
                                        <p:tgtEl>
                                          <p:spTgt spid="5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fade">
                                      <p:cBhvr>
                                        <p:cTn id="15" dur="10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43"/>
        <p:cNvGrpSpPr/>
        <p:nvPr/>
      </p:nvGrpSpPr>
      <p:grpSpPr>
        <a:xfrm>
          <a:off x="0" y="0"/>
          <a:ext cx="0" cy="0"/>
          <a:chOff x="0" y="0"/>
          <a:chExt cx="0" cy="0"/>
        </a:xfrm>
      </p:grpSpPr>
      <p:sp>
        <p:nvSpPr>
          <p:cNvPr id="544" name="Google Shape;544;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sp>
        <p:nvSpPr>
          <p:cNvPr id="545" name="Google Shape;545;p57"/>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546" name="Google Shape;546;p57"/>
          <p:cNvPicPr preferRelativeResize="0"/>
          <p:nvPr/>
        </p:nvPicPr>
        <p:blipFill>
          <a:blip r:embed="rId3">
            <a:alphaModFix/>
          </a:blip>
          <a:stretch>
            <a:fillRect/>
          </a:stretch>
        </p:blipFill>
        <p:spPr>
          <a:xfrm>
            <a:off x="47625" y="1504950"/>
            <a:ext cx="8839199" cy="2226308"/>
          </a:xfrm>
          <a:prstGeom prst="rect">
            <a:avLst/>
          </a:prstGeom>
          <a:noFill/>
          <a:ln>
            <a:noFill/>
          </a:ln>
        </p:spPr>
      </p:pic>
      <p:pic>
        <p:nvPicPr>
          <p:cNvPr id="547" name="Google Shape;547;p57"/>
          <p:cNvPicPr preferRelativeResize="0"/>
          <p:nvPr/>
        </p:nvPicPr>
        <p:blipFill rotWithShape="1">
          <a:blip r:embed="rId4">
            <a:alphaModFix/>
          </a:blip>
          <a:srcRect/>
          <a:stretch/>
        </p:blipFill>
        <p:spPr>
          <a:xfrm>
            <a:off x="8189375" y="142650"/>
            <a:ext cx="642925" cy="642925"/>
          </a:xfrm>
          <a:prstGeom prst="rect">
            <a:avLst/>
          </a:prstGeom>
          <a:noFill/>
          <a:ln>
            <a:noFill/>
          </a:ln>
        </p:spPr>
      </p:pic>
      <p:sp>
        <p:nvSpPr>
          <p:cNvPr id="548" name="Google Shape;548;p57"/>
          <p:cNvSpPr/>
          <p:nvPr/>
        </p:nvSpPr>
        <p:spPr>
          <a:xfrm>
            <a:off x="5667375" y="1857375"/>
            <a:ext cx="609600" cy="733500"/>
          </a:xfrm>
          <a:prstGeom prst="rect">
            <a:avLst/>
          </a:prstGeom>
          <a:solidFill>
            <a:srgbClr val="FFFF00">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53"/>
        <p:cNvGrpSpPr/>
        <p:nvPr/>
      </p:nvGrpSpPr>
      <p:grpSpPr>
        <a:xfrm>
          <a:off x="0" y="0"/>
          <a:ext cx="0" cy="0"/>
          <a:chOff x="0" y="0"/>
          <a:chExt cx="0" cy="0"/>
        </a:xfrm>
      </p:grpSpPr>
      <p:sp>
        <p:nvSpPr>
          <p:cNvPr id="554" name="Google Shape;554;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Aprendizaje no supervisado</a:t>
            </a:r>
            <a:endParaRPr/>
          </a:p>
          <a:p>
            <a:pPr marL="0" lvl="0" indent="0" algn="l" rtl="0">
              <a:spcBef>
                <a:spcPts val="0"/>
              </a:spcBef>
              <a:spcAft>
                <a:spcPts val="0"/>
              </a:spcAft>
              <a:buNone/>
            </a:pPr>
            <a:r>
              <a:rPr lang="es" sz="2377">
                <a:solidFill>
                  <a:srgbClr val="4A86E8"/>
                </a:solidFill>
              </a:rPr>
              <a:t>Reglas de asociación</a:t>
            </a:r>
            <a:endParaRPr sz="2377">
              <a:solidFill>
                <a:srgbClr val="4A86E8"/>
              </a:solidFill>
            </a:endParaRPr>
          </a:p>
        </p:txBody>
      </p:sp>
      <p:sp>
        <p:nvSpPr>
          <p:cNvPr id="555" name="Google Shape;555;p58"/>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ASSOCIATION</a:t>
            </a:r>
            <a:endParaRPr>
              <a:solidFill>
                <a:schemeClr val="dk1"/>
              </a:solidFill>
              <a:latin typeface="Roboto"/>
              <a:ea typeface="Roboto"/>
              <a:cs typeface="Roboto"/>
              <a:sym typeface="Roboto"/>
            </a:endParaRPr>
          </a:p>
        </p:txBody>
      </p:sp>
      <p:pic>
        <p:nvPicPr>
          <p:cNvPr id="556" name="Google Shape;556;p58"/>
          <p:cNvPicPr preferRelativeResize="0"/>
          <p:nvPr/>
        </p:nvPicPr>
        <p:blipFill rotWithShape="1">
          <a:blip r:embed="rId3">
            <a:alphaModFix/>
          </a:blip>
          <a:srcRect/>
          <a:stretch/>
        </p:blipFill>
        <p:spPr>
          <a:xfrm>
            <a:off x="8189375" y="142650"/>
            <a:ext cx="642925" cy="642925"/>
          </a:xfrm>
          <a:prstGeom prst="rect">
            <a:avLst/>
          </a:prstGeom>
          <a:noFill/>
          <a:ln>
            <a:noFill/>
          </a:ln>
        </p:spPr>
      </p:pic>
      <p:pic>
        <p:nvPicPr>
          <p:cNvPr id="557" name="Google Shape;557;p58"/>
          <p:cNvPicPr preferRelativeResize="0"/>
          <p:nvPr/>
        </p:nvPicPr>
        <p:blipFill rotWithShape="1">
          <a:blip r:embed="rId4">
            <a:alphaModFix/>
          </a:blip>
          <a:srcRect/>
          <a:stretch/>
        </p:blipFill>
        <p:spPr>
          <a:xfrm>
            <a:off x="647425" y="1017800"/>
            <a:ext cx="6277274" cy="3873975"/>
          </a:xfrm>
          <a:prstGeom prst="rect">
            <a:avLst/>
          </a:prstGeom>
          <a:noFill/>
          <a:ln>
            <a:noFill/>
          </a:ln>
        </p:spPr>
      </p:pic>
      <p:sp>
        <p:nvSpPr>
          <p:cNvPr id="558" name="Google Shape;558;p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62"/>
        <p:cNvGrpSpPr/>
        <p:nvPr/>
      </p:nvGrpSpPr>
      <p:grpSpPr>
        <a:xfrm>
          <a:off x="0" y="0"/>
          <a:ext cx="0" cy="0"/>
          <a:chOff x="0" y="0"/>
          <a:chExt cx="0" cy="0"/>
        </a:xfrm>
      </p:grpSpPr>
      <p:sp>
        <p:nvSpPr>
          <p:cNvPr id="563" name="Google Shape;563;p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BigML</a:t>
            </a:r>
            <a:endParaRPr/>
          </a:p>
        </p:txBody>
      </p:sp>
      <p:sp>
        <p:nvSpPr>
          <p:cNvPr id="564" name="Google Shape;564;p59"/>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PREDICTIONS</a:t>
            </a:r>
            <a:endParaRPr>
              <a:solidFill>
                <a:schemeClr val="dk1"/>
              </a:solidFill>
              <a:latin typeface="Roboto"/>
              <a:ea typeface="Roboto"/>
              <a:cs typeface="Roboto"/>
              <a:sym typeface="Roboto"/>
            </a:endParaRPr>
          </a:p>
        </p:txBody>
      </p:sp>
      <p:pic>
        <p:nvPicPr>
          <p:cNvPr id="565" name="Google Shape;565;p59"/>
          <p:cNvPicPr preferRelativeResize="0"/>
          <p:nvPr/>
        </p:nvPicPr>
        <p:blipFill>
          <a:blip r:embed="rId3">
            <a:alphaModFix/>
          </a:blip>
          <a:stretch>
            <a:fillRect/>
          </a:stretch>
        </p:blipFill>
        <p:spPr>
          <a:xfrm>
            <a:off x="7884458" y="284550"/>
            <a:ext cx="947841" cy="444300"/>
          </a:xfrm>
          <a:prstGeom prst="rect">
            <a:avLst/>
          </a:prstGeom>
          <a:noFill/>
          <a:ln>
            <a:noFill/>
          </a:ln>
        </p:spPr>
      </p:pic>
      <p:pic>
        <p:nvPicPr>
          <p:cNvPr id="566" name="Google Shape;566;p59"/>
          <p:cNvPicPr preferRelativeResize="0"/>
          <p:nvPr/>
        </p:nvPicPr>
        <p:blipFill>
          <a:blip r:embed="rId4">
            <a:alphaModFix/>
          </a:blip>
          <a:stretch>
            <a:fillRect/>
          </a:stretch>
        </p:blipFill>
        <p:spPr>
          <a:xfrm>
            <a:off x="1097900" y="1017800"/>
            <a:ext cx="4847793" cy="3376600"/>
          </a:xfrm>
          <a:prstGeom prst="rect">
            <a:avLst/>
          </a:prstGeom>
          <a:noFill/>
          <a:ln>
            <a:noFill/>
          </a:ln>
        </p:spPr>
      </p:pic>
      <p:sp>
        <p:nvSpPr>
          <p:cNvPr id="567" name="Google Shape;567;p5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71"/>
        <p:cNvGrpSpPr/>
        <p:nvPr/>
      </p:nvGrpSpPr>
      <p:grpSpPr>
        <a:xfrm>
          <a:off x="0" y="0"/>
          <a:ext cx="0" cy="0"/>
          <a:chOff x="0" y="0"/>
          <a:chExt cx="0" cy="0"/>
        </a:xfrm>
      </p:grpSpPr>
      <p:sp>
        <p:nvSpPr>
          <p:cNvPr id="572" name="Google Shape;572;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BigML</a:t>
            </a:r>
            <a:endParaRPr/>
          </a:p>
          <a:p>
            <a:pPr marL="0" lvl="0" indent="0" algn="l" rtl="0">
              <a:spcBef>
                <a:spcPts val="0"/>
              </a:spcBef>
              <a:spcAft>
                <a:spcPts val="0"/>
              </a:spcAft>
              <a:buNone/>
            </a:pPr>
            <a:r>
              <a:rPr lang="es" sz="2377">
                <a:solidFill>
                  <a:srgbClr val="4A86E8"/>
                </a:solidFill>
              </a:rPr>
              <a:t>Predictions</a:t>
            </a:r>
            <a:endParaRPr/>
          </a:p>
        </p:txBody>
      </p:sp>
      <p:sp>
        <p:nvSpPr>
          <p:cNvPr id="573" name="Google Shape;573;p60"/>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PREDICTIONS</a:t>
            </a:r>
            <a:endParaRPr>
              <a:solidFill>
                <a:schemeClr val="dk1"/>
              </a:solidFill>
              <a:latin typeface="Roboto"/>
              <a:ea typeface="Roboto"/>
              <a:cs typeface="Roboto"/>
              <a:sym typeface="Roboto"/>
            </a:endParaRPr>
          </a:p>
        </p:txBody>
      </p:sp>
      <p:pic>
        <p:nvPicPr>
          <p:cNvPr id="574" name="Google Shape;574;p60"/>
          <p:cNvPicPr preferRelativeResize="0"/>
          <p:nvPr/>
        </p:nvPicPr>
        <p:blipFill>
          <a:blip r:embed="rId3">
            <a:alphaModFix/>
          </a:blip>
          <a:stretch>
            <a:fillRect/>
          </a:stretch>
        </p:blipFill>
        <p:spPr>
          <a:xfrm>
            <a:off x="7884458" y="284550"/>
            <a:ext cx="947841" cy="444300"/>
          </a:xfrm>
          <a:prstGeom prst="rect">
            <a:avLst/>
          </a:prstGeom>
          <a:noFill/>
          <a:ln>
            <a:noFill/>
          </a:ln>
        </p:spPr>
      </p:pic>
      <p:sp>
        <p:nvSpPr>
          <p:cNvPr id="575" name="Google Shape;575;p60"/>
          <p:cNvSpPr txBox="1"/>
          <p:nvPr/>
        </p:nvSpPr>
        <p:spPr>
          <a:xfrm>
            <a:off x="425100" y="1255000"/>
            <a:ext cx="68847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Roboto"/>
              <a:buAutoNum type="arabicPeriod"/>
            </a:pPr>
            <a:r>
              <a:rPr lang="es" sz="1800">
                <a:latin typeface="Roboto"/>
                <a:ea typeface="Roboto"/>
                <a:cs typeface="Roboto"/>
                <a:sym typeface="Roboto"/>
              </a:rPr>
              <a:t>Nos registramos en la plataforma</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s" sz="1800">
                <a:latin typeface="Roboto"/>
                <a:ea typeface="Roboto"/>
                <a:cs typeface="Roboto"/>
                <a:sym typeface="Roboto"/>
              </a:rPr>
              <a:t>Registramos nuestro dataset</a:t>
            </a:r>
            <a:endParaRPr sz="1800">
              <a:latin typeface="Roboto"/>
              <a:ea typeface="Roboto"/>
              <a:cs typeface="Roboto"/>
              <a:sym typeface="Roboto"/>
            </a:endParaRPr>
          </a:p>
        </p:txBody>
      </p:sp>
      <p:pic>
        <p:nvPicPr>
          <p:cNvPr id="576" name="Google Shape;576;p60"/>
          <p:cNvPicPr preferRelativeResize="0"/>
          <p:nvPr/>
        </p:nvPicPr>
        <p:blipFill>
          <a:blip r:embed="rId4">
            <a:alphaModFix/>
          </a:blip>
          <a:stretch>
            <a:fillRect/>
          </a:stretch>
        </p:blipFill>
        <p:spPr>
          <a:xfrm>
            <a:off x="425100" y="2019025"/>
            <a:ext cx="7276100" cy="2697975"/>
          </a:xfrm>
          <a:prstGeom prst="rect">
            <a:avLst/>
          </a:prstGeom>
          <a:noFill/>
          <a:ln>
            <a:noFill/>
          </a:ln>
        </p:spPr>
      </p:pic>
      <p:sp>
        <p:nvSpPr>
          <p:cNvPr id="577" name="Google Shape;577;p6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1000"/>
                                        <p:tgtEl>
                                          <p:spTgt spid="5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5">
                                            <p:txEl>
                                              <p:pRg st="0" end="0"/>
                                            </p:txEl>
                                          </p:spTgt>
                                        </p:tgtEl>
                                        <p:attrNameLst>
                                          <p:attrName>style.visibility</p:attrName>
                                        </p:attrNameLst>
                                      </p:cBhvr>
                                      <p:to>
                                        <p:strVal val="visible"/>
                                      </p:to>
                                    </p:set>
                                    <p:animEffect transition="in" filter="fade">
                                      <p:cBhvr>
                                        <p:cTn id="12" dur="1000"/>
                                        <p:tgtEl>
                                          <p:spTgt spid="5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5">
                                            <p:txEl>
                                              <p:pRg st="1" end="1"/>
                                            </p:txEl>
                                          </p:spTgt>
                                        </p:tgtEl>
                                        <p:attrNameLst>
                                          <p:attrName>style.visibility</p:attrName>
                                        </p:attrNameLst>
                                      </p:cBhvr>
                                      <p:to>
                                        <p:strVal val="visible"/>
                                      </p:to>
                                    </p:set>
                                    <p:animEffect transition="in" filter="fade">
                                      <p:cBhvr>
                                        <p:cTn id="17" dur="1000"/>
                                        <p:tgtEl>
                                          <p:spTgt spid="5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6"/>
                                        </p:tgtEl>
                                        <p:attrNameLst>
                                          <p:attrName>style.visibility</p:attrName>
                                        </p:attrNameLst>
                                      </p:cBhvr>
                                      <p:to>
                                        <p:strVal val="visible"/>
                                      </p:to>
                                    </p:set>
                                    <p:animEffect transition="in" filter="fade">
                                      <p:cBhvr>
                                        <p:cTn id="22" dur="10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81"/>
        <p:cNvGrpSpPr/>
        <p:nvPr/>
      </p:nvGrpSpPr>
      <p:grpSpPr>
        <a:xfrm>
          <a:off x="0" y="0"/>
          <a:ext cx="0" cy="0"/>
          <a:chOff x="0" y="0"/>
          <a:chExt cx="0" cy="0"/>
        </a:xfrm>
      </p:grpSpPr>
      <p:sp>
        <p:nvSpPr>
          <p:cNvPr id="582" name="Google Shape;582;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BigML</a:t>
            </a:r>
            <a:endParaRPr/>
          </a:p>
          <a:p>
            <a:pPr marL="0" lvl="0" indent="0" algn="l" rtl="0">
              <a:spcBef>
                <a:spcPts val="0"/>
              </a:spcBef>
              <a:spcAft>
                <a:spcPts val="0"/>
              </a:spcAft>
              <a:buNone/>
            </a:pPr>
            <a:r>
              <a:rPr lang="es" sz="2377">
                <a:solidFill>
                  <a:srgbClr val="4A86E8"/>
                </a:solidFill>
              </a:rPr>
              <a:t>Predictions</a:t>
            </a:r>
            <a:endParaRPr/>
          </a:p>
        </p:txBody>
      </p:sp>
      <p:sp>
        <p:nvSpPr>
          <p:cNvPr id="583" name="Google Shape;583;p61"/>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PREDICTIONS</a:t>
            </a:r>
            <a:endParaRPr>
              <a:solidFill>
                <a:schemeClr val="dk1"/>
              </a:solidFill>
              <a:latin typeface="Roboto"/>
              <a:ea typeface="Roboto"/>
              <a:cs typeface="Roboto"/>
              <a:sym typeface="Roboto"/>
            </a:endParaRPr>
          </a:p>
        </p:txBody>
      </p:sp>
      <p:pic>
        <p:nvPicPr>
          <p:cNvPr id="584" name="Google Shape;584;p61"/>
          <p:cNvPicPr preferRelativeResize="0"/>
          <p:nvPr/>
        </p:nvPicPr>
        <p:blipFill>
          <a:blip r:embed="rId3">
            <a:alphaModFix/>
          </a:blip>
          <a:stretch>
            <a:fillRect/>
          </a:stretch>
        </p:blipFill>
        <p:spPr>
          <a:xfrm>
            <a:off x="7884458" y="284550"/>
            <a:ext cx="947841" cy="444300"/>
          </a:xfrm>
          <a:prstGeom prst="rect">
            <a:avLst/>
          </a:prstGeom>
          <a:noFill/>
          <a:ln>
            <a:noFill/>
          </a:ln>
        </p:spPr>
      </p:pic>
      <p:sp>
        <p:nvSpPr>
          <p:cNvPr id="585" name="Google Shape;585;p61"/>
          <p:cNvSpPr txBox="1"/>
          <p:nvPr/>
        </p:nvSpPr>
        <p:spPr>
          <a:xfrm>
            <a:off x="-42800" y="1272675"/>
            <a:ext cx="6428400" cy="461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 sz="1800">
                <a:latin typeface="Roboto"/>
                <a:ea typeface="Roboto"/>
                <a:cs typeface="Roboto"/>
                <a:sym typeface="Roboto"/>
              </a:rPr>
              <a:t>3.	Entrenamos algún modelo</a:t>
            </a:r>
            <a:endParaRPr sz="1800">
              <a:latin typeface="Roboto"/>
              <a:ea typeface="Roboto"/>
              <a:cs typeface="Roboto"/>
              <a:sym typeface="Roboto"/>
            </a:endParaRPr>
          </a:p>
        </p:txBody>
      </p:sp>
      <p:pic>
        <p:nvPicPr>
          <p:cNvPr id="586" name="Google Shape;586;p61"/>
          <p:cNvPicPr preferRelativeResize="0"/>
          <p:nvPr/>
        </p:nvPicPr>
        <p:blipFill>
          <a:blip r:embed="rId4">
            <a:alphaModFix/>
          </a:blip>
          <a:stretch>
            <a:fillRect/>
          </a:stretch>
        </p:blipFill>
        <p:spPr>
          <a:xfrm>
            <a:off x="679163" y="1672825"/>
            <a:ext cx="4984483" cy="3104326"/>
          </a:xfrm>
          <a:prstGeom prst="rect">
            <a:avLst/>
          </a:prstGeom>
          <a:noFill/>
          <a:ln>
            <a:noFill/>
          </a:ln>
        </p:spPr>
      </p:pic>
      <p:sp>
        <p:nvSpPr>
          <p:cNvPr id="587" name="Google Shape;587;p6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0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Students Performance</a:t>
            </a:r>
            <a:endParaRPr/>
          </a:p>
        </p:txBody>
      </p:sp>
      <p:sp>
        <p:nvSpPr>
          <p:cNvPr id="120" name="Google Shape;120;p17"/>
          <p:cNvSpPr txBox="1"/>
          <p:nvPr/>
        </p:nvSpPr>
        <p:spPr>
          <a:xfrm>
            <a:off x="1548400" y="965550"/>
            <a:ext cx="3194100" cy="321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a:solidFill>
                  <a:schemeClr val="dk2"/>
                </a:solidFill>
                <a:latin typeface="Roboto"/>
                <a:ea typeface="Roboto"/>
                <a:cs typeface="Roboto"/>
                <a:sym typeface="Roboto"/>
              </a:rPr>
              <a:t>Género</a:t>
            </a:r>
            <a:endParaRPr>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s">
                <a:solidFill>
                  <a:schemeClr val="dk2"/>
                </a:solidFill>
                <a:latin typeface="Roboto"/>
                <a:ea typeface="Roboto"/>
                <a:cs typeface="Roboto"/>
                <a:sym typeface="Roboto"/>
              </a:rPr>
              <a:t>Grupo etnico</a:t>
            </a:r>
            <a:endParaRPr>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s"/>
              <a:t>Educación parental</a:t>
            </a:r>
            <a:endParaRPr/>
          </a:p>
          <a:p>
            <a:pPr marL="0" lvl="0" indent="0" algn="l" rtl="0">
              <a:lnSpc>
                <a:spcPct val="115000"/>
              </a:lnSpc>
              <a:spcBef>
                <a:spcPts val="1200"/>
              </a:spcBef>
              <a:spcAft>
                <a:spcPts val="0"/>
              </a:spcAft>
              <a:buNone/>
            </a:pPr>
            <a:r>
              <a:rPr lang="es"/>
              <a:t>Descuento de comedor</a:t>
            </a:r>
            <a:endParaRPr/>
          </a:p>
          <a:p>
            <a:pPr marL="0" lvl="0" indent="0" algn="l" rtl="0">
              <a:lnSpc>
                <a:spcPct val="115000"/>
              </a:lnSpc>
              <a:spcBef>
                <a:spcPts val="1200"/>
              </a:spcBef>
              <a:spcAft>
                <a:spcPts val="0"/>
              </a:spcAft>
              <a:buNone/>
            </a:pPr>
            <a:r>
              <a:rPr lang="es"/>
              <a:t>Examen preparatorio</a:t>
            </a:r>
            <a:endParaRPr/>
          </a:p>
          <a:p>
            <a:pPr marL="0" lvl="0" indent="0" algn="l" rtl="0">
              <a:lnSpc>
                <a:spcPct val="115000"/>
              </a:lnSpc>
              <a:spcBef>
                <a:spcPts val="1200"/>
              </a:spcBef>
              <a:spcAft>
                <a:spcPts val="0"/>
              </a:spcAft>
              <a:buNone/>
            </a:pPr>
            <a:r>
              <a:rPr lang="es">
                <a:solidFill>
                  <a:schemeClr val="dk2"/>
                </a:solidFill>
                <a:latin typeface="Roboto"/>
                <a:ea typeface="Roboto"/>
                <a:cs typeface="Roboto"/>
                <a:sym typeface="Roboto"/>
              </a:rPr>
              <a:t>Nota matemáticas</a:t>
            </a:r>
            <a:endParaRPr>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s">
                <a:solidFill>
                  <a:schemeClr val="dk2"/>
                </a:solidFill>
                <a:latin typeface="Roboto"/>
                <a:ea typeface="Roboto"/>
                <a:cs typeface="Roboto"/>
                <a:sym typeface="Roboto"/>
              </a:rPr>
              <a:t>Nota Escrita</a:t>
            </a:r>
            <a:endParaRPr>
              <a:solidFill>
                <a:schemeClr val="dk2"/>
              </a:solidFill>
              <a:latin typeface="Roboto"/>
              <a:ea typeface="Roboto"/>
              <a:cs typeface="Roboto"/>
              <a:sym typeface="Roboto"/>
            </a:endParaRPr>
          </a:p>
          <a:p>
            <a:pPr marL="0" lvl="0" indent="0" algn="l" rtl="0">
              <a:lnSpc>
                <a:spcPct val="115000"/>
              </a:lnSpc>
              <a:spcBef>
                <a:spcPts val="1200"/>
              </a:spcBef>
              <a:spcAft>
                <a:spcPts val="1200"/>
              </a:spcAft>
              <a:buNone/>
            </a:pPr>
            <a:r>
              <a:rPr lang="es">
                <a:solidFill>
                  <a:schemeClr val="dk2"/>
                </a:solidFill>
                <a:latin typeface="Roboto"/>
                <a:ea typeface="Roboto"/>
                <a:cs typeface="Roboto"/>
                <a:sym typeface="Roboto"/>
              </a:rPr>
              <a:t>Nota Oral</a:t>
            </a:r>
            <a:endParaRPr/>
          </a:p>
        </p:txBody>
      </p:sp>
      <p:sp>
        <p:nvSpPr>
          <p:cNvPr id="121" name="Google Shape;121;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a:t>
            </a:fld>
            <a:endParaRPr/>
          </a:p>
        </p:txBody>
      </p:sp>
      <p:pic>
        <p:nvPicPr>
          <p:cNvPr id="122" name="Google Shape;122;p17"/>
          <p:cNvPicPr preferRelativeResize="0"/>
          <p:nvPr/>
        </p:nvPicPr>
        <p:blipFill>
          <a:blip r:embed="rId3">
            <a:alphaModFix/>
          </a:blip>
          <a:stretch>
            <a:fillRect/>
          </a:stretch>
        </p:blipFill>
        <p:spPr>
          <a:xfrm>
            <a:off x="1248825" y="997800"/>
            <a:ext cx="299575" cy="299575"/>
          </a:xfrm>
          <a:prstGeom prst="rect">
            <a:avLst/>
          </a:prstGeom>
          <a:noFill/>
          <a:ln>
            <a:noFill/>
          </a:ln>
        </p:spPr>
      </p:pic>
      <p:pic>
        <p:nvPicPr>
          <p:cNvPr id="123" name="Google Shape;123;p17"/>
          <p:cNvPicPr preferRelativeResize="0"/>
          <p:nvPr/>
        </p:nvPicPr>
        <p:blipFill>
          <a:blip r:embed="rId3">
            <a:alphaModFix/>
          </a:blip>
          <a:stretch>
            <a:fillRect/>
          </a:stretch>
        </p:blipFill>
        <p:spPr>
          <a:xfrm>
            <a:off x="1248825" y="1416413"/>
            <a:ext cx="299575" cy="299575"/>
          </a:xfrm>
          <a:prstGeom prst="rect">
            <a:avLst/>
          </a:prstGeom>
          <a:noFill/>
          <a:ln>
            <a:noFill/>
          </a:ln>
        </p:spPr>
      </p:pic>
      <p:pic>
        <p:nvPicPr>
          <p:cNvPr id="124" name="Google Shape;124;p17"/>
          <p:cNvPicPr preferRelativeResize="0"/>
          <p:nvPr/>
        </p:nvPicPr>
        <p:blipFill>
          <a:blip r:embed="rId3">
            <a:alphaModFix/>
          </a:blip>
          <a:stretch>
            <a:fillRect/>
          </a:stretch>
        </p:blipFill>
        <p:spPr>
          <a:xfrm>
            <a:off x="1248825" y="1835013"/>
            <a:ext cx="299575" cy="299575"/>
          </a:xfrm>
          <a:prstGeom prst="rect">
            <a:avLst/>
          </a:prstGeom>
          <a:noFill/>
          <a:ln>
            <a:noFill/>
          </a:ln>
        </p:spPr>
      </p:pic>
      <p:pic>
        <p:nvPicPr>
          <p:cNvPr id="125" name="Google Shape;125;p17"/>
          <p:cNvPicPr preferRelativeResize="0"/>
          <p:nvPr/>
        </p:nvPicPr>
        <p:blipFill>
          <a:blip r:embed="rId3">
            <a:alphaModFix/>
          </a:blip>
          <a:stretch>
            <a:fillRect/>
          </a:stretch>
        </p:blipFill>
        <p:spPr>
          <a:xfrm>
            <a:off x="1248825" y="2228925"/>
            <a:ext cx="299575" cy="299575"/>
          </a:xfrm>
          <a:prstGeom prst="rect">
            <a:avLst/>
          </a:prstGeom>
          <a:noFill/>
          <a:ln>
            <a:noFill/>
          </a:ln>
        </p:spPr>
      </p:pic>
      <p:pic>
        <p:nvPicPr>
          <p:cNvPr id="126" name="Google Shape;126;p17"/>
          <p:cNvPicPr preferRelativeResize="0"/>
          <p:nvPr/>
        </p:nvPicPr>
        <p:blipFill>
          <a:blip r:embed="rId3">
            <a:alphaModFix/>
          </a:blip>
          <a:stretch>
            <a:fillRect/>
          </a:stretch>
        </p:blipFill>
        <p:spPr>
          <a:xfrm>
            <a:off x="1248825" y="2639300"/>
            <a:ext cx="299575" cy="299575"/>
          </a:xfrm>
          <a:prstGeom prst="rect">
            <a:avLst/>
          </a:prstGeom>
          <a:noFill/>
          <a:ln>
            <a:noFill/>
          </a:ln>
        </p:spPr>
      </p:pic>
      <p:pic>
        <p:nvPicPr>
          <p:cNvPr id="127" name="Google Shape;127;p17"/>
          <p:cNvPicPr preferRelativeResize="0"/>
          <p:nvPr/>
        </p:nvPicPr>
        <p:blipFill>
          <a:blip r:embed="rId4">
            <a:alphaModFix/>
          </a:blip>
          <a:stretch>
            <a:fillRect/>
          </a:stretch>
        </p:blipFill>
        <p:spPr>
          <a:xfrm>
            <a:off x="1248825" y="3004075"/>
            <a:ext cx="299575" cy="299575"/>
          </a:xfrm>
          <a:prstGeom prst="rect">
            <a:avLst/>
          </a:prstGeom>
          <a:noFill/>
          <a:ln>
            <a:noFill/>
          </a:ln>
        </p:spPr>
      </p:pic>
      <p:pic>
        <p:nvPicPr>
          <p:cNvPr id="128" name="Google Shape;128;p17"/>
          <p:cNvPicPr preferRelativeResize="0"/>
          <p:nvPr/>
        </p:nvPicPr>
        <p:blipFill>
          <a:blip r:embed="rId4">
            <a:alphaModFix/>
          </a:blip>
          <a:stretch>
            <a:fillRect/>
          </a:stretch>
        </p:blipFill>
        <p:spPr>
          <a:xfrm>
            <a:off x="1248825" y="3406375"/>
            <a:ext cx="299575" cy="299575"/>
          </a:xfrm>
          <a:prstGeom prst="rect">
            <a:avLst/>
          </a:prstGeom>
          <a:noFill/>
          <a:ln>
            <a:noFill/>
          </a:ln>
        </p:spPr>
      </p:pic>
      <p:pic>
        <p:nvPicPr>
          <p:cNvPr id="129" name="Google Shape;129;p17"/>
          <p:cNvPicPr preferRelativeResize="0"/>
          <p:nvPr/>
        </p:nvPicPr>
        <p:blipFill>
          <a:blip r:embed="rId4">
            <a:alphaModFix/>
          </a:blip>
          <a:stretch>
            <a:fillRect/>
          </a:stretch>
        </p:blipFill>
        <p:spPr>
          <a:xfrm>
            <a:off x="1248825" y="3779225"/>
            <a:ext cx="299575" cy="299575"/>
          </a:xfrm>
          <a:prstGeom prst="rect">
            <a:avLst/>
          </a:prstGeom>
          <a:noFill/>
          <a:ln>
            <a:noFill/>
          </a:ln>
        </p:spPr>
      </p:pic>
      <p:pic>
        <p:nvPicPr>
          <p:cNvPr id="130" name="Google Shape;130;p17"/>
          <p:cNvPicPr preferRelativeResize="0"/>
          <p:nvPr/>
        </p:nvPicPr>
        <p:blipFill>
          <a:blip r:embed="rId5">
            <a:alphaModFix/>
          </a:blip>
          <a:stretch>
            <a:fillRect/>
          </a:stretch>
        </p:blipFill>
        <p:spPr>
          <a:xfrm>
            <a:off x="4872700" y="950725"/>
            <a:ext cx="4096699" cy="2855985"/>
          </a:xfrm>
          <a:prstGeom prst="rect">
            <a:avLst/>
          </a:prstGeom>
          <a:noFill/>
          <a:ln>
            <a:noFill/>
          </a:ln>
        </p:spPr>
      </p:pic>
      <p:sp>
        <p:nvSpPr>
          <p:cNvPr id="131" name="Google Shape;131;p17"/>
          <p:cNvSpPr txBox="1"/>
          <p:nvPr/>
        </p:nvSpPr>
        <p:spPr>
          <a:xfrm>
            <a:off x="1189225" y="4152075"/>
            <a:ext cx="3493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a:latin typeface="Roboto"/>
                <a:ea typeface="Roboto"/>
                <a:cs typeface="Roboto"/>
                <a:sym typeface="Roboto"/>
              </a:rPr>
              <a:t>𝟙𝟘𝟘𝟘 𝕚𝕟𝕤𝕥𝕒𝕟𝕔𝕚𝕒𝕤</a:t>
            </a:r>
            <a:endParaRPr sz="32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91"/>
        <p:cNvGrpSpPr/>
        <p:nvPr/>
      </p:nvGrpSpPr>
      <p:grpSpPr>
        <a:xfrm>
          <a:off x="0" y="0"/>
          <a:ext cx="0" cy="0"/>
          <a:chOff x="0" y="0"/>
          <a:chExt cx="0" cy="0"/>
        </a:xfrm>
      </p:grpSpPr>
      <p:sp>
        <p:nvSpPr>
          <p:cNvPr id="592" name="Google Shape;592;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BigML</a:t>
            </a:r>
            <a:endParaRPr/>
          </a:p>
          <a:p>
            <a:pPr marL="0" lvl="0" indent="0" algn="l" rtl="0">
              <a:spcBef>
                <a:spcPts val="0"/>
              </a:spcBef>
              <a:spcAft>
                <a:spcPts val="0"/>
              </a:spcAft>
              <a:buNone/>
            </a:pPr>
            <a:r>
              <a:rPr lang="es" sz="2377">
                <a:solidFill>
                  <a:srgbClr val="4A86E8"/>
                </a:solidFill>
              </a:rPr>
              <a:t>Predictions</a:t>
            </a:r>
            <a:endParaRPr/>
          </a:p>
        </p:txBody>
      </p:sp>
      <p:sp>
        <p:nvSpPr>
          <p:cNvPr id="593" name="Google Shape;593;p62"/>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PREDICTIONS</a:t>
            </a:r>
            <a:endParaRPr>
              <a:solidFill>
                <a:schemeClr val="dk1"/>
              </a:solidFill>
              <a:latin typeface="Roboto"/>
              <a:ea typeface="Roboto"/>
              <a:cs typeface="Roboto"/>
              <a:sym typeface="Roboto"/>
            </a:endParaRPr>
          </a:p>
        </p:txBody>
      </p:sp>
      <p:pic>
        <p:nvPicPr>
          <p:cNvPr id="594" name="Google Shape;594;p62"/>
          <p:cNvPicPr preferRelativeResize="0"/>
          <p:nvPr/>
        </p:nvPicPr>
        <p:blipFill>
          <a:blip r:embed="rId3">
            <a:alphaModFix/>
          </a:blip>
          <a:stretch>
            <a:fillRect/>
          </a:stretch>
        </p:blipFill>
        <p:spPr>
          <a:xfrm>
            <a:off x="7884458" y="284550"/>
            <a:ext cx="947841" cy="444300"/>
          </a:xfrm>
          <a:prstGeom prst="rect">
            <a:avLst/>
          </a:prstGeom>
          <a:noFill/>
          <a:ln>
            <a:noFill/>
          </a:ln>
        </p:spPr>
      </p:pic>
      <p:sp>
        <p:nvSpPr>
          <p:cNvPr id="595" name="Google Shape;595;p62"/>
          <p:cNvSpPr txBox="1"/>
          <p:nvPr/>
        </p:nvSpPr>
        <p:spPr>
          <a:xfrm>
            <a:off x="-42800" y="1272675"/>
            <a:ext cx="6428400" cy="461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 sz="1800">
                <a:latin typeface="Roboto"/>
                <a:ea typeface="Roboto"/>
                <a:cs typeface="Roboto"/>
                <a:sym typeface="Roboto"/>
              </a:rPr>
              <a:t>4.	Realizamos alguna predicción</a:t>
            </a:r>
            <a:endParaRPr sz="1800">
              <a:latin typeface="Roboto"/>
              <a:ea typeface="Roboto"/>
              <a:cs typeface="Roboto"/>
              <a:sym typeface="Roboto"/>
            </a:endParaRPr>
          </a:p>
        </p:txBody>
      </p:sp>
      <p:pic>
        <p:nvPicPr>
          <p:cNvPr id="596" name="Google Shape;596;p62"/>
          <p:cNvPicPr preferRelativeResize="0"/>
          <p:nvPr/>
        </p:nvPicPr>
        <p:blipFill>
          <a:blip r:embed="rId4">
            <a:alphaModFix/>
          </a:blip>
          <a:stretch>
            <a:fillRect/>
          </a:stretch>
        </p:blipFill>
        <p:spPr>
          <a:xfrm>
            <a:off x="428375" y="1734375"/>
            <a:ext cx="5486041" cy="3104325"/>
          </a:xfrm>
          <a:prstGeom prst="rect">
            <a:avLst/>
          </a:prstGeom>
          <a:noFill/>
          <a:ln>
            <a:noFill/>
          </a:ln>
        </p:spPr>
      </p:pic>
      <p:sp>
        <p:nvSpPr>
          <p:cNvPr id="597" name="Google Shape;597;p6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01"/>
        <p:cNvGrpSpPr/>
        <p:nvPr/>
      </p:nvGrpSpPr>
      <p:grpSpPr>
        <a:xfrm>
          <a:off x="0" y="0"/>
          <a:ext cx="0" cy="0"/>
          <a:chOff x="0" y="0"/>
          <a:chExt cx="0" cy="0"/>
        </a:xfrm>
      </p:grpSpPr>
      <p:sp>
        <p:nvSpPr>
          <p:cNvPr id="602" name="Google Shape;602;p63"/>
          <p:cNvSpPr txBox="1">
            <a:spLocks noGrp="1"/>
          </p:cNvSpPr>
          <p:nvPr>
            <p:ph type="title"/>
          </p:nvPr>
        </p:nvSpPr>
        <p:spPr>
          <a:xfrm>
            <a:off x="375575" y="359425"/>
            <a:ext cx="3874200" cy="12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300"/>
              <a:t>¡Muchas gracias!</a:t>
            </a:r>
            <a:endParaRPr sz="3300"/>
          </a:p>
          <a:p>
            <a:pPr marL="0" lvl="0" indent="0" algn="l" rtl="0">
              <a:spcBef>
                <a:spcPts val="0"/>
              </a:spcBef>
              <a:spcAft>
                <a:spcPts val="0"/>
              </a:spcAft>
              <a:buNone/>
            </a:pPr>
            <a:r>
              <a:rPr lang="es" sz="2377">
                <a:solidFill>
                  <a:srgbClr val="4A86E8"/>
                </a:solidFill>
              </a:rPr>
              <a:t>¿Tenéis preguntas?</a:t>
            </a:r>
            <a:endParaRPr sz="3300"/>
          </a:p>
        </p:txBody>
      </p:sp>
      <p:sp>
        <p:nvSpPr>
          <p:cNvPr id="603" name="Google Shape;603;p63"/>
          <p:cNvSpPr/>
          <p:nvPr/>
        </p:nvSpPr>
        <p:spPr>
          <a:xfrm>
            <a:off x="7309800" y="785575"/>
            <a:ext cx="1522500" cy="444300"/>
          </a:xfrm>
          <a:prstGeom prst="roundRect">
            <a:avLst>
              <a:gd name="adj" fmla="val 0"/>
            </a:avLst>
          </a:pr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1"/>
                </a:solidFill>
                <a:latin typeface="Roboto"/>
                <a:ea typeface="Roboto"/>
                <a:cs typeface="Roboto"/>
                <a:sym typeface="Roboto"/>
              </a:rPr>
              <a:t>CONCLUSIONES</a:t>
            </a:r>
            <a:endParaRPr>
              <a:solidFill>
                <a:schemeClr val="dk1"/>
              </a:solidFill>
              <a:latin typeface="Roboto"/>
              <a:ea typeface="Roboto"/>
              <a:cs typeface="Roboto"/>
              <a:sym typeface="Roboto"/>
            </a:endParaRPr>
          </a:p>
        </p:txBody>
      </p:sp>
      <p:pic>
        <p:nvPicPr>
          <p:cNvPr id="604" name="Google Shape;604;p63"/>
          <p:cNvPicPr preferRelativeResize="0"/>
          <p:nvPr/>
        </p:nvPicPr>
        <p:blipFill>
          <a:blip r:embed="rId3">
            <a:alphaModFix/>
          </a:blip>
          <a:stretch>
            <a:fillRect/>
          </a:stretch>
        </p:blipFill>
        <p:spPr>
          <a:xfrm>
            <a:off x="8388000" y="294000"/>
            <a:ext cx="444300" cy="444300"/>
          </a:xfrm>
          <a:prstGeom prst="rect">
            <a:avLst/>
          </a:prstGeom>
          <a:noFill/>
          <a:ln>
            <a:noFill/>
          </a:ln>
        </p:spPr>
      </p:pic>
      <p:pic>
        <p:nvPicPr>
          <p:cNvPr id="605" name="Google Shape;605;p63"/>
          <p:cNvPicPr preferRelativeResize="0"/>
          <p:nvPr/>
        </p:nvPicPr>
        <p:blipFill>
          <a:blip r:embed="rId4">
            <a:alphaModFix/>
          </a:blip>
          <a:stretch>
            <a:fillRect/>
          </a:stretch>
        </p:blipFill>
        <p:spPr>
          <a:xfrm>
            <a:off x="3400425" y="1608750"/>
            <a:ext cx="2343150" cy="2343150"/>
          </a:xfrm>
          <a:prstGeom prst="rect">
            <a:avLst/>
          </a:prstGeom>
          <a:noFill/>
          <a:ln>
            <a:noFill/>
          </a:ln>
        </p:spPr>
      </p:pic>
      <p:sp>
        <p:nvSpPr>
          <p:cNvPr id="606" name="Google Shape;606;p6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35"/>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426600" y="207175"/>
            <a:ext cx="8290776" cy="4354649"/>
          </a:xfrm>
          <a:prstGeom prst="rect">
            <a:avLst/>
          </a:prstGeom>
          <a:noFill/>
          <a:ln>
            <a:noFill/>
          </a:ln>
        </p:spPr>
      </p:pic>
      <p:sp>
        <p:nvSpPr>
          <p:cNvPr id="137" name="Google Shape;137;p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19"/>
          <p:cNvPicPr preferRelativeResize="0"/>
          <p:nvPr/>
        </p:nvPicPr>
        <p:blipFill>
          <a:blip r:embed="rId3">
            <a:alphaModFix/>
          </a:blip>
          <a:stretch>
            <a:fillRect/>
          </a:stretch>
        </p:blipFill>
        <p:spPr>
          <a:xfrm>
            <a:off x="723825" y="128600"/>
            <a:ext cx="6828024" cy="4565975"/>
          </a:xfrm>
          <a:prstGeom prst="rect">
            <a:avLst/>
          </a:prstGeom>
          <a:noFill/>
          <a:ln>
            <a:noFill/>
          </a:ln>
        </p:spPr>
      </p:pic>
      <p:sp>
        <p:nvSpPr>
          <p:cNvPr id="143" name="Google Shape;143;p1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0"/>
          <p:cNvPicPr preferRelativeResize="0"/>
          <p:nvPr/>
        </p:nvPicPr>
        <p:blipFill>
          <a:blip r:embed="rId3">
            <a:alphaModFix/>
          </a:blip>
          <a:stretch>
            <a:fillRect/>
          </a:stretch>
        </p:blipFill>
        <p:spPr>
          <a:xfrm>
            <a:off x="753575" y="83500"/>
            <a:ext cx="6819725" cy="4692600"/>
          </a:xfrm>
          <a:prstGeom prst="rect">
            <a:avLst/>
          </a:prstGeom>
          <a:noFill/>
          <a:ln>
            <a:noFill/>
          </a:ln>
        </p:spPr>
      </p:pic>
      <p:sp>
        <p:nvSpPr>
          <p:cNvPr id="149" name="Google Shape;149;p2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1"/>
          <p:cNvPicPr preferRelativeResize="0"/>
          <p:nvPr/>
        </p:nvPicPr>
        <p:blipFill>
          <a:blip r:embed="rId3">
            <a:alphaModFix/>
          </a:blip>
          <a:stretch>
            <a:fillRect/>
          </a:stretch>
        </p:blipFill>
        <p:spPr>
          <a:xfrm>
            <a:off x="720200" y="100200"/>
            <a:ext cx="6853101" cy="4550051"/>
          </a:xfrm>
          <a:prstGeom prst="rect">
            <a:avLst/>
          </a:prstGeom>
          <a:noFill/>
          <a:ln>
            <a:noFill/>
          </a:ln>
        </p:spPr>
      </p:pic>
      <p:sp>
        <p:nvSpPr>
          <p:cNvPr id="155" name="Google Shape;155;p2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9</a:t>
            </a:fld>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2487</Words>
  <Application>Microsoft Office PowerPoint</Application>
  <PresentationFormat>Presentación en pantalla (16:9)</PresentationFormat>
  <Paragraphs>366</Paragraphs>
  <Slides>51</Slides>
  <Notes>51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51</vt:i4>
      </vt:variant>
    </vt:vector>
  </HeadingPairs>
  <TitlesOfParts>
    <vt:vector size="56" baseType="lpstr">
      <vt:lpstr>Arial</vt:lpstr>
      <vt:lpstr>Roboto</vt:lpstr>
      <vt:lpstr>Roboto Light</vt:lpstr>
      <vt:lpstr>Roboto Medium</vt:lpstr>
      <vt:lpstr>Geometric</vt:lpstr>
      <vt:lpstr>Students analytics</vt:lpstr>
      <vt:lpstr>Introducción</vt:lpstr>
      <vt:lpstr>Índice</vt:lpstr>
      <vt:lpstr>Análisis de los datasets</vt:lpstr>
      <vt:lpstr>Students Performance</vt:lpstr>
      <vt:lpstr>Presentación de PowerPoint</vt:lpstr>
      <vt:lpstr>Presentación de PowerPoint</vt:lpstr>
      <vt:lpstr>Presentación de PowerPoint</vt:lpstr>
      <vt:lpstr>Presentación de PowerPoint</vt:lpstr>
      <vt:lpstr>Presentación de PowerPoint</vt:lpstr>
      <vt:lpstr>Aprendizaje supervisado </vt:lpstr>
      <vt:lpstr>Aprendizaje supervisado  Regresión lineal simple</vt:lpstr>
      <vt:lpstr>Aprendizaje supervisado  Regresión lineal simple</vt:lpstr>
      <vt:lpstr>Aprendizaje supervisado  Regresión lineal múltiple</vt:lpstr>
      <vt:lpstr>Aprendizaje supervisado</vt:lpstr>
      <vt:lpstr>Aprendizaje supervisado Random forest</vt:lpstr>
      <vt:lpstr>Aprendizaje supervisado Random forest</vt:lpstr>
      <vt:lpstr>Aprendizaje supervisado Random forest</vt:lpstr>
      <vt:lpstr>Aprendizaje supervisado Support Vector Machine</vt:lpstr>
      <vt:lpstr>Aprendizaje supervisado Support Vector Machine</vt:lpstr>
      <vt:lpstr>Aprendizaje supervisado Support Vector Machine</vt:lpstr>
      <vt:lpstr>Aprendizaje supervisado eXtreme Gradient Boosting (XGBoost)</vt:lpstr>
      <vt:lpstr>Aprendizaje supervisado eXtreme Gradient Boosting (XGBoost)</vt:lpstr>
      <vt:lpstr>Aprendizaje supervisado eXtreme Gradient Boosting (XGBoost)</vt:lpstr>
      <vt:lpstr>Aprendizaje no supervisado K-Means</vt:lpstr>
      <vt:lpstr>Aprendizaje no supervisado K-Means</vt:lpstr>
      <vt:lpstr>Aprendizaje no supervisado Dataset Student Alcohol Consumption</vt:lpstr>
      <vt:lpstr>Aprendizaje no supervisado Dataset Student Alcohol Consumption </vt:lpstr>
      <vt:lpstr>Aprendizaje no supervisado Dataset Student Alcohol Consumption </vt:lpstr>
      <vt:lpstr>Aprendizaje no supervisado Dataset Student Alcohol Consumption </vt:lpstr>
      <vt:lpstr>Aprendizaje no supervisado PCA</vt:lpstr>
      <vt:lpstr>Aprendizaje no supervisado PCA</vt:lpstr>
      <vt:lpstr>Aprendizaje no supervisado PCA</vt:lpstr>
      <vt:lpstr>Aprendizaje no supervisado PCA</vt:lpstr>
      <vt:lpstr>Aprendizaje no supervisado PCA</vt:lpstr>
      <vt:lpstr>Aprendizaje no supervisado PCA</vt:lpstr>
      <vt:lpstr>Aprendizaje no supervisado PCA</vt:lpstr>
      <vt:lpstr>Aprendizaje no supervisado PCA</vt:lpstr>
      <vt:lpstr>Aprendizaje no supervisado PCA</vt:lpstr>
      <vt:lpstr>Aprendizaje no supervisado PCA</vt:lpstr>
      <vt:lpstr>Aprendizaje no supervisado Reglas de asociación</vt:lpstr>
      <vt:lpstr>Aprendizaje no supervisado Reglas de asociación</vt:lpstr>
      <vt:lpstr>Aprendizaje no supervisado Reglas de asociación</vt:lpstr>
      <vt:lpstr>Aprendizaje no supervisado Reglas de asociación</vt:lpstr>
      <vt:lpstr>Aprendizaje no supervisado Reglas de asociación</vt:lpstr>
      <vt:lpstr>Aprendizaje no supervisado Reglas de asociación</vt:lpstr>
      <vt:lpstr>BigML</vt:lpstr>
      <vt:lpstr>BigML Predictions</vt:lpstr>
      <vt:lpstr>BigML Predictions</vt:lpstr>
      <vt:lpstr>BigML Predictions</vt:lpstr>
      <vt:lpstr>¡Muchas gracias! ¿Tenéis 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analytics</dc:title>
  <cp:lastModifiedBy>ARTURO PEREZ SANCHEZ</cp:lastModifiedBy>
  <cp:revision>3</cp:revision>
  <dcterms:modified xsi:type="dcterms:W3CDTF">2021-01-25T21:59:40Z</dcterms:modified>
</cp:coreProperties>
</file>